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1"/>
  </p:notesMasterIdLst>
  <p:handoutMasterIdLst>
    <p:handoutMasterId r:id="rId12"/>
  </p:handoutMasterIdLst>
  <p:sldIdLst>
    <p:sldId id="609" r:id="rId2"/>
    <p:sldId id="667" r:id="rId3"/>
    <p:sldId id="668" r:id="rId4"/>
    <p:sldId id="562" r:id="rId5"/>
    <p:sldId id="670" r:id="rId6"/>
    <p:sldId id="675" r:id="rId7"/>
    <p:sldId id="674" r:id="rId8"/>
    <p:sldId id="551" r:id="rId9"/>
    <p:sldId id="676" r:id="rId10"/>
  </p:sldIdLst>
  <p:sldSz cx="9144000" cy="5143500" type="screen16x9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0">
          <p15:clr>
            <a:srgbClr val="A4A3A4"/>
          </p15:clr>
        </p15:guide>
        <p15:guide id="2" orient="horz" pos="180">
          <p15:clr>
            <a:srgbClr val="A4A3A4"/>
          </p15:clr>
        </p15:guide>
        <p15:guide id="3" pos="288">
          <p15:clr>
            <a:srgbClr val="A4A3A4"/>
          </p15:clr>
        </p15:guide>
        <p15:guide id="4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99FF33"/>
    <a:srgbClr val="FF00FF"/>
    <a:srgbClr val="FFCC00"/>
    <a:srgbClr val="99FF66"/>
    <a:srgbClr val="FFFF66"/>
    <a:srgbClr val="CCFF33"/>
    <a:srgbClr val="6600FF"/>
    <a:srgbClr val="FB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9" autoAdjust="0"/>
    <p:restoredTop sz="84111" autoAdjust="0"/>
  </p:normalViewPr>
  <p:slideViewPr>
    <p:cSldViewPr>
      <p:cViewPr varScale="1">
        <p:scale>
          <a:sx n="127" d="100"/>
          <a:sy n="127" d="100"/>
        </p:scale>
        <p:origin x="1218" y="108"/>
      </p:cViewPr>
      <p:guideLst>
        <p:guide orient="horz" pos="3060"/>
        <p:guide orient="horz" pos="180"/>
        <p:guide pos="288"/>
        <p:guide pos="542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3AF3B-BCA6-4F65-BC1D-7C2F909B67E4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E24E-0CEF-452D-B334-28C495268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74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6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18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4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jpe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4.jpeg"/><Relationship Id="rId7" Type="http://schemas.microsoft.com/office/2007/relationships/hdphoto" Target="../media/hdphoto4.wdp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gif"/><Relationship Id="rId10" Type="http://schemas.microsoft.com/office/2007/relationships/hdphoto" Target="../media/hdphoto5.wdp"/><Relationship Id="rId4" Type="http://schemas.openxmlformats.org/officeDocument/2006/relationships/image" Target="../media/image2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7200" y="-400050"/>
            <a:ext cx="10134600" cy="5791200"/>
          </a:xfrm>
          <a:prstGeom prst="rect">
            <a:avLst/>
          </a:prstGeom>
          <a:gradFill flip="none" rotWithShape="1">
            <a:gsLst>
              <a:gs pos="95840">
                <a:schemeClr val="accent4">
                  <a:lumMod val="50000"/>
                </a:schemeClr>
              </a:gs>
              <a:gs pos="48000">
                <a:schemeClr val="accent4">
                  <a:lumMod val="75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8171" y="1772275"/>
            <a:ext cx="510768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FFFF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LECTURE 6</a:t>
            </a:r>
            <a:endParaRPr lang="en-US" sz="8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FFFF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771011" y="776253"/>
            <a:ext cx="1418676" cy="1157154"/>
            <a:chOff x="4506828" y="1302985"/>
            <a:chExt cx="1888257" cy="15401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342365" flipH="1">
              <a:off x="4506828" y="1504386"/>
              <a:ext cx="1888257" cy="1338773"/>
            </a:xfrm>
            <a:prstGeom prst="rect">
              <a:avLst/>
            </a:prstGeom>
          </p:spPr>
        </p:pic>
        <p:sp>
          <p:nvSpPr>
            <p:cNvPr id="6" name="Up Arrow 5"/>
            <p:cNvSpPr/>
            <p:nvPr/>
          </p:nvSpPr>
          <p:spPr>
            <a:xfrm>
              <a:off x="5878211" y="1302985"/>
              <a:ext cx="207818" cy="381415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Up Arrow 6"/>
            <p:cNvSpPr/>
            <p:nvPr/>
          </p:nvSpPr>
          <p:spPr>
            <a:xfrm rot="16227588" flipH="1">
              <a:off x="5260506" y="1654632"/>
              <a:ext cx="234758" cy="461512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Up Arrow 7"/>
            <p:cNvSpPr/>
            <p:nvPr/>
          </p:nvSpPr>
          <p:spPr>
            <a:xfrm rot="14040000" flipH="1">
              <a:off x="4982526" y="2185192"/>
              <a:ext cx="234758" cy="461512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5608696" y="837333"/>
            <a:ext cx="1304800" cy="1033494"/>
            <a:chOff x="4963219" y="1371838"/>
            <a:chExt cx="1736688" cy="137558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342365" flipH="1">
              <a:off x="4963219" y="1516104"/>
              <a:ext cx="1736688" cy="1231315"/>
            </a:xfrm>
            <a:prstGeom prst="rect">
              <a:avLst/>
            </a:prstGeom>
          </p:spPr>
        </p:pic>
        <p:sp>
          <p:nvSpPr>
            <p:cNvPr id="16" name="Up Arrow 15"/>
            <p:cNvSpPr/>
            <p:nvPr/>
          </p:nvSpPr>
          <p:spPr>
            <a:xfrm>
              <a:off x="6263749" y="1371838"/>
              <a:ext cx="207818" cy="461512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Up Arrow 16"/>
            <p:cNvSpPr/>
            <p:nvPr/>
          </p:nvSpPr>
          <p:spPr>
            <a:xfrm rot="16227588" flipH="1">
              <a:off x="5450934" y="1682307"/>
              <a:ext cx="234758" cy="461512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Up Arrow 17"/>
            <p:cNvSpPr/>
            <p:nvPr/>
          </p:nvSpPr>
          <p:spPr>
            <a:xfrm rot="14040000" flipH="1">
              <a:off x="5310017" y="2159386"/>
              <a:ext cx="234758" cy="461512"/>
            </a:xfrm>
            <a:prstGeom prst="upArrow">
              <a:avLst>
                <a:gd name="adj1" fmla="val 50000"/>
                <a:gd name="adj2" fmla="val 81667"/>
              </a:avLst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856128" y="840955"/>
            <a:ext cx="1075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Thumb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53200" y="1099125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foreFinger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4892" y="1504950"/>
            <a:ext cx="1745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Middle finger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70580" y="780961"/>
            <a:ext cx="11828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Thumb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1156348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foreFinger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3400" y="1498600"/>
            <a:ext cx="15869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Middle finger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52767" y="1840564"/>
            <a:ext cx="2743691" cy="340519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Fleming’s Right Hand Rule</a:t>
            </a:r>
            <a:endParaRPr lang="en-US" sz="16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44132" y="1834214"/>
            <a:ext cx="2594789" cy="340519"/>
          </a:xfrm>
          <a:prstGeom prst="roundRect">
            <a:avLst/>
          </a:prstGeom>
          <a:solidFill>
            <a:srgbClr val="FFFFFF">
              <a:alpha val="80000"/>
            </a:srgbClr>
          </a:solidFill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Fleming’s Left Hand Rule</a:t>
            </a:r>
            <a:endParaRPr lang="en-US" sz="16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40792" y="2190769"/>
            <a:ext cx="4480560" cy="845552"/>
          </a:xfrm>
          <a:prstGeom prst="roundRect">
            <a:avLst>
              <a:gd name="adj" fmla="val 13010"/>
            </a:avLst>
          </a:prstGeom>
          <a:noFill/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Stretch the thumb, the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forefinger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and the middle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finger of your right hand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in such a way that they will be perpendicular to each other.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599432" y="2188536"/>
            <a:ext cx="4480560" cy="830372"/>
          </a:xfrm>
          <a:prstGeom prst="roundRect">
            <a:avLst>
              <a:gd name="adj" fmla="val 9981"/>
            </a:avLst>
          </a:prstGeom>
          <a:noFill/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Stretch the thumb,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the forefinger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and the middle finger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of your left hand in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such a way that they will be perpendicular to each other.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40792" y="3124953"/>
            <a:ext cx="4572000" cy="1084421"/>
          </a:xfrm>
          <a:prstGeom prst="roundRect">
            <a:avLst>
              <a:gd name="adj" fmla="val 11142"/>
            </a:avLst>
          </a:prstGeom>
          <a:noFill/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If the thumb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is in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the direction of motion of the conductor, the forefinger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is in the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direction of the magnetic field,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then the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middle finger shows the direction of the induced current. 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599432" y="3134775"/>
            <a:ext cx="4572000" cy="1064776"/>
          </a:xfrm>
          <a:prstGeom prst="roundRect">
            <a:avLst>
              <a:gd name="adj" fmla="val 9300"/>
            </a:avLst>
          </a:prstGeom>
          <a:noFill/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If the forefinger is in the direction of the magnetic field, and the middle finger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is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in the direction of the current then the </a:t>
            </a: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thumb shows the </a:t>
            </a: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direction of the force on the conductor.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40792" y="4424005"/>
            <a:ext cx="4425696" cy="357545"/>
          </a:xfrm>
          <a:prstGeom prst="roundRect">
            <a:avLst/>
          </a:prstGeom>
          <a:noFill/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 smtClean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It is used to find direction of induced current.</a:t>
            </a:r>
            <a:endParaRPr lang="en-IN" sz="1600" b="1" dirty="0">
              <a:solidFill>
                <a:schemeClr val="bg1"/>
              </a:solidFill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599432" y="4304259"/>
            <a:ext cx="4425696" cy="602218"/>
          </a:xfrm>
          <a:prstGeom prst="roundRect">
            <a:avLst>
              <a:gd name="adj" fmla="val 14299"/>
            </a:avLst>
          </a:prstGeom>
          <a:solidFill>
            <a:schemeClr val="tx1">
              <a:alpha val="20000"/>
            </a:schemeClr>
          </a:solidFill>
          <a:ln w="6350" cmpd="thickThin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ts val="1800"/>
              </a:lnSpc>
            </a:pPr>
            <a:r>
              <a:rPr lang="en-IN" sz="1600" b="1" dirty="0">
                <a:solidFill>
                  <a:schemeClr val="bg1"/>
                </a:solidFill>
                <a:latin typeface="Berlin Sans FB Demi" panose="020E0802020502020306" pitchFamily="34" charset="0"/>
                <a:cs typeface="Aharoni" panose="02010803020104030203" pitchFamily="2" charset="-79"/>
              </a:rPr>
              <a:t>It is used to find direction of force on the conductor.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6738" y="137217"/>
            <a:ext cx="8353775" cy="744513"/>
            <a:chOff x="635001" y="1842578"/>
            <a:chExt cx="8353775" cy="744513"/>
          </a:xfrm>
        </p:grpSpPr>
        <p:grpSp>
          <p:nvGrpSpPr>
            <p:cNvPr id="32" name="Group 31"/>
            <p:cNvGrpSpPr/>
            <p:nvPr/>
          </p:nvGrpSpPr>
          <p:grpSpPr>
            <a:xfrm>
              <a:off x="635001" y="1842578"/>
              <a:ext cx="8353775" cy="744513"/>
              <a:chOff x="639638" y="890078"/>
              <a:chExt cx="8353775" cy="744513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1085848" y="934530"/>
                <a:ext cx="7805965" cy="554931"/>
              </a:xfrm>
              <a:prstGeom prst="roundRect">
                <a:avLst/>
              </a:prstGeom>
              <a:solidFill>
                <a:schemeClr val="tx1"/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46" name="Octagon 45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7" name="Diamond 46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diamond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1387892" y="1024097"/>
                <a:ext cx="7605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b="1" dirty="0" smtClean="0">
                    <a:solidFill>
                      <a:srgbClr val="00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Name </a:t>
                </a:r>
                <a:r>
                  <a:rPr lang="en-IN" b="1" dirty="0">
                    <a:solidFill>
                      <a:srgbClr val="00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the following diagrams and explain the concept behind them.</a:t>
                </a: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748290" y="1953975"/>
              <a:ext cx="5020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 smtClean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Q.</a:t>
              </a:r>
              <a:endParaRPr lang="en-IN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8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9" grpId="0"/>
      <p:bldP spid="30" grpId="0"/>
      <p:bldP spid="31" grpId="0"/>
      <p:bldP spid="34" grpId="0" animBg="1"/>
      <p:bldP spid="35" grpId="0" animBg="1"/>
      <p:bldP spid="36" grpId="0"/>
      <p:bldP spid="37" grpId="0"/>
      <p:bldP spid="39" grpId="0"/>
      <p:bldP spid="40" grpId="0"/>
      <p:bldP spid="41" grpId="0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600" y="1230765"/>
            <a:ext cx="4131536" cy="859292"/>
            <a:chOff x="635001" y="1836501"/>
            <a:chExt cx="4131536" cy="859292"/>
          </a:xfrm>
        </p:grpSpPr>
        <p:grpSp>
          <p:nvGrpSpPr>
            <p:cNvPr id="3" name="Group 2"/>
            <p:cNvGrpSpPr/>
            <p:nvPr/>
          </p:nvGrpSpPr>
          <p:grpSpPr>
            <a:xfrm>
              <a:off x="635001" y="1842578"/>
              <a:ext cx="4131536" cy="853215"/>
              <a:chOff x="639638" y="890078"/>
              <a:chExt cx="4131536" cy="85321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085849" y="934530"/>
                <a:ext cx="3657600" cy="808763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8" name="Octagon 7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Octagon 8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1387894" y="1016525"/>
                <a:ext cx="3383280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It converts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mechanical</a:t>
                </a:r>
              </a:p>
              <a:p>
                <a:pPr>
                  <a:lnSpc>
                    <a:spcPts val="1600"/>
                  </a:lnSpc>
                </a:pP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energy into electrical energy. 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823173" y="1836501"/>
              <a:ext cx="3337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1</a:t>
              </a:r>
              <a:endParaRPr lang="en-IN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945895" y="285750"/>
            <a:ext cx="7146508" cy="461665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Difference between AC generator and DC motor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6662" y="2206248"/>
            <a:ext cx="4103811" cy="752022"/>
            <a:chOff x="635001" y="1836501"/>
            <a:chExt cx="4103811" cy="752022"/>
          </a:xfrm>
        </p:grpSpPr>
        <p:grpSp>
          <p:nvGrpSpPr>
            <p:cNvPr id="22" name="Group 21"/>
            <p:cNvGrpSpPr/>
            <p:nvPr/>
          </p:nvGrpSpPr>
          <p:grpSpPr>
            <a:xfrm>
              <a:off x="635001" y="1842578"/>
              <a:ext cx="4103811" cy="745945"/>
              <a:chOff x="639638" y="890078"/>
              <a:chExt cx="4103811" cy="745945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1085849" y="934531"/>
                <a:ext cx="3657600" cy="701492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27" name="Octagon 26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8" name="Octagon 27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1387895" y="953025"/>
                <a:ext cx="3315743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Works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on the principle of electro-magnetic induction.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778289" y="1836501"/>
              <a:ext cx="4235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2</a:t>
              </a:r>
              <a:endParaRPr lang="en-IN" dirty="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1481262" y="805082"/>
            <a:ext cx="2127505" cy="461665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AC generator</a:t>
            </a:r>
            <a:endParaRPr lang="en-US" sz="2400" b="1" dirty="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457700" y="1235230"/>
            <a:ext cx="4362449" cy="872971"/>
            <a:chOff x="635001" y="1836501"/>
            <a:chExt cx="4362449" cy="872971"/>
          </a:xfrm>
        </p:grpSpPr>
        <p:grpSp>
          <p:nvGrpSpPr>
            <p:cNvPr id="31" name="Group 30"/>
            <p:cNvGrpSpPr/>
            <p:nvPr/>
          </p:nvGrpSpPr>
          <p:grpSpPr>
            <a:xfrm>
              <a:off x="635001" y="1842578"/>
              <a:ext cx="4362449" cy="866894"/>
              <a:chOff x="639638" y="890078"/>
              <a:chExt cx="4362449" cy="866894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085848" y="934530"/>
                <a:ext cx="3916239" cy="822442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36" name="Octagon 35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7" name="Octagon 36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1387894" y="1016525"/>
                <a:ext cx="3383280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It converts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electrical energy into </a:t>
                </a:r>
              </a:p>
              <a:p>
                <a:pPr>
                  <a:lnSpc>
                    <a:spcPts val="1600"/>
                  </a:lnSpc>
                </a:pP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mechanical energy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823173" y="1836501"/>
              <a:ext cx="3337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1</a:t>
              </a:r>
              <a:endParaRPr lang="en-IN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65762" y="2161810"/>
            <a:ext cx="4453810" cy="783065"/>
            <a:chOff x="635001" y="1836501"/>
            <a:chExt cx="4453810" cy="783065"/>
          </a:xfrm>
        </p:grpSpPr>
        <p:grpSp>
          <p:nvGrpSpPr>
            <p:cNvPr id="39" name="Group 38"/>
            <p:cNvGrpSpPr/>
            <p:nvPr/>
          </p:nvGrpSpPr>
          <p:grpSpPr>
            <a:xfrm>
              <a:off x="635001" y="1842578"/>
              <a:ext cx="4453810" cy="776988"/>
              <a:chOff x="639638" y="890078"/>
              <a:chExt cx="4453810" cy="77698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1085848" y="934531"/>
                <a:ext cx="3908177" cy="711542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44" name="Octagon 43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5" name="Octagon 44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43" name="Rectangle 42"/>
              <p:cNvSpPr/>
              <p:nvPr/>
            </p:nvSpPr>
            <p:spPr>
              <a:xfrm>
                <a:off x="1367475" y="948921"/>
                <a:ext cx="3725973" cy="718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Works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on the principle of force acting on a current carrying conductor placed in a magnetic field.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8289" y="1836501"/>
              <a:ext cx="4235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2</a:t>
              </a:r>
              <a:endParaRPr lang="en-IN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926710" y="809547"/>
            <a:ext cx="1542410" cy="461665"/>
          </a:xfrm>
          <a:prstGeom prst="rect">
            <a:avLst/>
          </a:prstGeom>
          <a:noFill/>
          <a:effectLst>
            <a:softEdge rad="31750"/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DC motor</a:t>
            </a:r>
            <a:endParaRPr lang="en-US" sz="2400" b="1" dirty="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2504" y="698771"/>
            <a:ext cx="8018992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chemeClr val="bg1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8600" y="3109608"/>
            <a:ext cx="4103811" cy="806450"/>
            <a:chOff x="635001" y="1836501"/>
            <a:chExt cx="4103811" cy="806450"/>
          </a:xfrm>
        </p:grpSpPr>
        <p:grpSp>
          <p:nvGrpSpPr>
            <p:cNvPr id="49" name="Group 48"/>
            <p:cNvGrpSpPr/>
            <p:nvPr/>
          </p:nvGrpSpPr>
          <p:grpSpPr>
            <a:xfrm>
              <a:off x="635001" y="1842578"/>
              <a:ext cx="4103811" cy="800373"/>
              <a:chOff x="639638" y="890078"/>
              <a:chExt cx="4103811" cy="800373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085849" y="934530"/>
                <a:ext cx="3657600" cy="755921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54" name="Octagon 53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5" name="Octagon 54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1387895" y="953025"/>
                <a:ext cx="331574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Coil is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rotated in a magnetic field so as to produce electric current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778289" y="1836501"/>
              <a:ext cx="4235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3</a:t>
              </a:r>
              <a:endParaRPr lang="en-IN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57700" y="2998484"/>
            <a:ext cx="4460160" cy="933748"/>
            <a:chOff x="635001" y="1836501"/>
            <a:chExt cx="4460160" cy="933748"/>
          </a:xfrm>
        </p:grpSpPr>
        <p:grpSp>
          <p:nvGrpSpPr>
            <p:cNvPr id="57" name="Group 56"/>
            <p:cNvGrpSpPr/>
            <p:nvPr/>
          </p:nvGrpSpPr>
          <p:grpSpPr>
            <a:xfrm>
              <a:off x="635001" y="1842578"/>
              <a:ext cx="4460160" cy="927671"/>
              <a:chOff x="639638" y="890078"/>
              <a:chExt cx="4460160" cy="927671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085848" y="934530"/>
                <a:ext cx="3908177" cy="883219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62" name="Octagon 61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" name="Octagon 62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1373825" y="945293"/>
                <a:ext cx="372597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Current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from a </a:t>
                </a:r>
                <a:r>
                  <a:rPr lang="en-IN" sz="1600" b="1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d.c.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 source flows in the coil placed in a magnetic field due to which the coil rotates.</a:t>
                </a: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778289" y="1836501"/>
              <a:ext cx="42351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3</a:t>
              </a:r>
              <a:endParaRPr lang="en-IN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28600" y="4032250"/>
            <a:ext cx="4103811" cy="750590"/>
            <a:chOff x="635001" y="1836501"/>
            <a:chExt cx="4103811" cy="750590"/>
          </a:xfrm>
        </p:grpSpPr>
        <p:grpSp>
          <p:nvGrpSpPr>
            <p:cNvPr id="65" name="Group 64"/>
            <p:cNvGrpSpPr/>
            <p:nvPr/>
          </p:nvGrpSpPr>
          <p:grpSpPr>
            <a:xfrm>
              <a:off x="635001" y="1842578"/>
              <a:ext cx="4103811" cy="744513"/>
              <a:chOff x="639638" y="890078"/>
              <a:chExt cx="4103811" cy="744513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1085849" y="934530"/>
                <a:ext cx="3657600" cy="665207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70" name="Octagon 69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" name="Octagon 70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69" name="Rectangle 68"/>
              <p:cNvSpPr/>
              <p:nvPr/>
            </p:nvSpPr>
            <p:spPr>
              <a:xfrm>
                <a:off x="1387895" y="953025"/>
                <a:ext cx="331574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Makes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use of two separate coaxial slip rings.</a:t>
                </a:r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70274" y="1836501"/>
              <a:ext cx="4395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4</a:t>
              </a:r>
              <a:endParaRPr lang="en-IN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457700" y="4036715"/>
            <a:ext cx="4460160" cy="783842"/>
            <a:chOff x="635001" y="1836501"/>
            <a:chExt cx="4460160" cy="783842"/>
          </a:xfrm>
        </p:grpSpPr>
        <p:grpSp>
          <p:nvGrpSpPr>
            <p:cNvPr id="73" name="Group 72"/>
            <p:cNvGrpSpPr/>
            <p:nvPr/>
          </p:nvGrpSpPr>
          <p:grpSpPr>
            <a:xfrm>
              <a:off x="635001" y="1842578"/>
              <a:ext cx="4460160" cy="777765"/>
              <a:chOff x="639638" y="890078"/>
              <a:chExt cx="4460160" cy="777765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085848" y="934530"/>
                <a:ext cx="3908177" cy="733313"/>
              </a:xfrm>
              <a:prstGeom prst="roundRect">
                <a:avLst/>
              </a:prstGeom>
              <a:solidFill>
                <a:schemeClr val="tx1">
                  <a:alpha val="20000"/>
                </a:schemeClr>
              </a:solidFill>
              <a:ln w="22225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0"/>
                      </a:schemeClr>
                    </a:gs>
                    <a:gs pos="47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639638" y="890078"/>
                <a:ext cx="728639" cy="744513"/>
                <a:chOff x="639638" y="890078"/>
                <a:chExt cx="728639" cy="744513"/>
              </a:xfrm>
            </p:grpSpPr>
            <p:sp>
              <p:nvSpPr>
                <p:cNvPr id="78" name="Octagon 77"/>
                <p:cNvSpPr/>
                <p:nvPr/>
              </p:nvSpPr>
              <p:spPr>
                <a:xfrm>
                  <a:off x="639638" y="905952"/>
                  <a:ext cx="728639" cy="728639"/>
                </a:xfrm>
                <a:prstGeom prst="octagon">
                  <a:avLst>
                    <a:gd name="adj" fmla="val 40618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9" name="Octagon 78"/>
                <p:cNvSpPr/>
                <p:nvPr/>
              </p:nvSpPr>
              <p:spPr>
                <a:xfrm>
                  <a:off x="639638" y="890078"/>
                  <a:ext cx="728639" cy="728639"/>
                </a:xfrm>
                <a:prstGeom prst="octagon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3600" dirty="0"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Berlin Sans FB Demi" panose="020E0802020502020306" pitchFamily="34" charset="0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1373825" y="1029817"/>
                <a:ext cx="3725973" cy="297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Makes 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use of two </a:t>
                </a: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split rings</a:t>
                </a:r>
                <a:r>
                  <a:rPr lang="en-IN" sz="1600" b="1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</p:txBody>
          </p:sp>
        </p:grpSp>
        <p:sp>
          <p:nvSpPr>
            <p:cNvPr id="74" name="Rectangle 73"/>
            <p:cNvSpPr/>
            <p:nvPr/>
          </p:nvSpPr>
          <p:spPr>
            <a:xfrm>
              <a:off x="770274" y="1836501"/>
              <a:ext cx="4395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solidFill>
                    <a:prstClr val="white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Berlin Sans FB Demi" panose="020E0802020502020306" pitchFamily="34" charset="0"/>
                </a:rPr>
                <a:t>4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50630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  <p:bldP spid="46" grpId="0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1114" y="-24477"/>
            <a:ext cx="9155114" cy="51679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569370" y="1407675"/>
            <a:ext cx="0" cy="3158969"/>
          </a:xfrm>
          <a:prstGeom prst="line">
            <a:avLst/>
          </a:prstGeom>
          <a:ln w="38100">
            <a:solidFill>
              <a:srgbClr val="66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3758006" y="320972"/>
            <a:ext cx="1627988" cy="425081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chemeClr val="bg1"/>
              </a:gs>
            </a:gsLst>
            <a:lin ang="162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3300"/>
                </a:solidFill>
              </a:rPr>
              <a:t>D.C. Motor</a:t>
            </a:r>
            <a:endParaRPr lang="en-US" sz="2400" b="1" dirty="0">
              <a:solidFill>
                <a:srgbClr val="003300"/>
              </a:solidFill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451049" y="1043866"/>
            <a:ext cx="3920784" cy="744841"/>
          </a:xfrm>
          <a:prstGeom prst="rect">
            <a:avLst/>
          </a:prstGeom>
          <a:gradFill>
            <a:gsLst>
              <a:gs pos="25000">
                <a:srgbClr val="66FFFF"/>
              </a:gs>
              <a:gs pos="100000">
                <a:schemeClr val="bg1"/>
              </a:gs>
            </a:gsLst>
            <a:lin ang="5400000" scaled="0"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2400" b="1" dirty="0" smtClean="0">
                <a:solidFill>
                  <a:srgbClr val="C00000"/>
                </a:solidFill>
                <a:latin typeface="+mj-lt"/>
              </a:rPr>
              <a:t>Applications  of a D.C. Motor: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28224" y="1994150"/>
            <a:ext cx="2623992" cy="687167"/>
            <a:chOff x="4663330" y="1522162"/>
            <a:chExt cx="2623992" cy="687167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4928872" y="1581645"/>
              <a:ext cx="2358450" cy="584775"/>
            </a:xfrm>
            <a:prstGeom prst="rect">
              <a:avLst/>
            </a:prstGeom>
            <a:solidFill>
              <a:srgbClr val="00206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sz="1600" b="1" dirty="0">
                  <a:solidFill>
                    <a:srgbClr val="FFFF00"/>
                  </a:solidFill>
                  <a:latin typeface="+mj-lt"/>
                </a:rPr>
                <a:t>Increase the number of turns in the </a:t>
              </a:r>
              <a:r>
                <a:rPr kumimoji="1" lang="en-US" sz="1600" b="1" dirty="0" smtClean="0">
                  <a:solidFill>
                    <a:srgbClr val="FFFF00"/>
                  </a:solidFill>
                  <a:latin typeface="+mj-lt"/>
                </a:rPr>
                <a:t>coil</a:t>
              </a:r>
              <a:endParaRPr kumimoji="1" lang="en-US" sz="1600" b="1" dirty="0">
                <a:solidFill>
                  <a:srgbClr val="FFFF00"/>
                </a:solidFill>
                <a:latin typeface="+mj-lt"/>
              </a:endParaRPr>
            </a:p>
          </p:txBody>
        </p:sp>
        <p:pic>
          <p:nvPicPr>
            <p:cNvPr id="9" name="Picture 2" descr="C:\Users\Temp45\Desktop\red-3d-numbers-set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6" t="17837" r="60688" b="53205"/>
            <a:stretch/>
          </p:blipFill>
          <p:spPr bwMode="auto">
            <a:xfrm>
              <a:off x="4663330" y="1522162"/>
              <a:ext cx="410320" cy="687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304318" y="2837933"/>
            <a:ext cx="2646176" cy="660505"/>
            <a:chOff x="4764024" y="2410994"/>
            <a:chExt cx="2646176" cy="660505"/>
          </a:xfrm>
        </p:grpSpPr>
        <p:sp>
          <p:nvSpPr>
            <p:cNvPr id="11" name="TextBox 10"/>
            <p:cNvSpPr txBox="1"/>
            <p:nvPr/>
          </p:nvSpPr>
          <p:spPr bwMode="auto">
            <a:xfrm>
              <a:off x="5039992" y="2478836"/>
              <a:ext cx="2370208" cy="524530"/>
            </a:xfrm>
            <a:prstGeom prst="rect">
              <a:avLst/>
            </a:prstGeom>
            <a:solidFill>
              <a:srgbClr val="00206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sz="1600" b="1" dirty="0">
                <a:solidFill>
                  <a:srgbClr val="FFFF00"/>
                </a:solidFill>
              </a:endParaRPr>
            </a:p>
          </p:txBody>
        </p:sp>
        <p:pic>
          <p:nvPicPr>
            <p:cNvPr id="12" name="Picture 2" descr="C:\Users\Temp45\Desktop\red-3d-numbers-set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28" t="18588" r="43488" b="54960"/>
            <a:stretch/>
          </p:blipFill>
          <p:spPr bwMode="auto">
            <a:xfrm>
              <a:off x="4764024" y="2410994"/>
              <a:ext cx="493776" cy="660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/>
          <p:cNvSpPr/>
          <p:nvPr/>
        </p:nvSpPr>
        <p:spPr>
          <a:xfrm>
            <a:off x="5725250" y="2845020"/>
            <a:ext cx="2226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Increasing the area of cross </a:t>
            </a:r>
            <a:r>
              <a:rPr lang="en-US" sz="1600" b="1" dirty="0" smtClean="0">
                <a:solidFill>
                  <a:srgbClr val="FFFF00"/>
                </a:solidFill>
              </a:rPr>
              <a:t>section  </a:t>
            </a:r>
            <a:r>
              <a:rPr lang="en-US" sz="1600" b="1" dirty="0">
                <a:solidFill>
                  <a:srgbClr val="FFFF00"/>
                </a:solidFill>
              </a:rPr>
              <a:t>of the coil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304318" y="3678964"/>
            <a:ext cx="2646176" cy="677282"/>
            <a:chOff x="4663330" y="3280872"/>
            <a:chExt cx="2646176" cy="677282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4932511" y="3333171"/>
              <a:ext cx="2376995" cy="584775"/>
            </a:xfrm>
            <a:prstGeom prst="rect">
              <a:avLst/>
            </a:prstGeom>
            <a:solidFill>
              <a:srgbClr val="00206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</a:rPr>
                <a:t>  Increasing </a:t>
              </a:r>
              <a:r>
                <a:rPr lang="en-US" sz="1600" b="1" dirty="0">
                  <a:solidFill>
                    <a:srgbClr val="FFFF00"/>
                  </a:solidFill>
                </a:rPr>
                <a:t>the speed of </a:t>
              </a:r>
              <a:endParaRPr lang="en-US" sz="1600" b="1" dirty="0" smtClean="0">
                <a:solidFill>
                  <a:srgbClr val="FFFF00"/>
                </a:solidFill>
              </a:endParaRPr>
            </a:p>
            <a:p>
              <a:r>
                <a:rPr lang="en-US" sz="1600" b="1" dirty="0">
                  <a:solidFill>
                    <a:srgbClr val="FFFF00"/>
                  </a:solidFill>
                </a:rPr>
                <a:t> </a:t>
              </a:r>
              <a:r>
                <a:rPr lang="en-US" sz="1600" b="1" dirty="0" smtClean="0">
                  <a:solidFill>
                    <a:srgbClr val="FFFF00"/>
                  </a:solidFill>
                </a:rPr>
                <a:t>  rotation   of </a:t>
              </a:r>
              <a:r>
                <a:rPr lang="en-US" sz="1600" b="1" dirty="0">
                  <a:solidFill>
                    <a:srgbClr val="FFFF00"/>
                  </a:solidFill>
                </a:rPr>
                <a:t>the coil.</a:t>
              </a:r>
              <a:endParaRPr kumimoji="1" lang="en-US" sz="1600" b="1" dirty="0">
                <a:solidFill>
                  <a:srgbClr val="FFFF00"/>
                </a:solidFill>
                <a:latin typeface="+mj-lt"/>
              </a:endParaRPr>
            </a:p>
          </p:txBody>
        </p:sp>
        <p:pic>
          <p:nvPicPr>
            <p:cNvPr id="16" name="Picture 2" descr="C:\Users\Temp45\Desktop\red-3d-numbers-set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60" t="17432" r="25582" b="54575"/>
            <a:stretch/>
          </p:blipFill>
          <p:spPr bwMode="auto">
            <a:xfrm>
              <a:off x="4663330" y="3280872"/>
              <a:ext cx="493776" cy="677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2162" name="Picture 2" descr="C:\Users\Temp45\Desktop\91BqhvTjeqL._SL15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" y="-28575"/>
            <a:ext cx="9144000" cy="51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1371600" y="2038350"/>
            <a:ext cx="1987731" cy="510778"/>
          </a:xfrm>
          <a:prstGeom prst="roundRect">
            <a:avLst/>
          </a:prstGeom>
          <a:solidFill>
            <a:srgbClr val="FFFF9B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800000"/>
                </a:solidFill>
              </a:rPr>
              <a:t>Toys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89336" y="2679468"/>
            <a:ext cx="1952258" cy="510778"/>
          </a:xfrm>
          <a:prstGeom prst="roundRect">
            <a:avLst/>
          </a:prstGeom>
          <a:solidFill>
            <a:srgbClr val="FFFF9B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Water pumps</a:t>
            </a:r>
            <a:endParaRPr lang="en-US" sz="2400" b="1" dirty="0">
              <a:solidFill>
                <a:srgbClr val="8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89336" y="3320586"/>
            <a:ext cx="1952258" cy="510778"/>
          </a:xfrm>
          <a:prstGeom prst="roundRect">
            <a:avLst/>
          </a:prstGeom>
          <a:solidFill>
            <a:srgbClr val="FFFF9B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Motorcycles</a:t>
            </a:r>
            <a:endParaRPr lang="en-US" sz="2400" b="1" dirty="0">
              <a:solidFill>
                <a:srgbClr val="800000"/>
              </a:solidFill>
            </a:endParaRPr>
          </a:p>
        </p:txBody>
      </p:sp>
      <p:pic>
        <p:nvPicPr>
          <p:cNvPr id="92163" name="Picture 3" descr="C:\Users\Temp45\Desktop\Capture.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" y="15729"/>
            <a:ext cx="9196152" cy="51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C:\Users\Temp45\Desktop\2143463258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7" y="15729"/>
            <a:ext cx="9155114" cy="51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5" descr="C:\Users\Temp45\Desktop\alzdigzvjhvlxxhfywgb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7" y="15729"/>
            <a:ext cx="9155114" cy="5167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 bwMode="auto">
          <a:xfrm>
            <a:off x="4963269" y="1051081"/>
            <a:ext cx="3843524" cy="774745"/>
          </a:xfrm>
          <a:prstGeom prst="rect">
            <a:avLst/>
          </a:prstGeom>
          <a:gradFill>
            <a:gsLst>
              <a:gs pos="25000">
                <a:srgbClr val="66FFFF"/>
              </a:gs>
              <a:gs pos="100000">
                <a:schemeClr val="bg1"/>
              </a:gs>
            </a:gsLst>
            <a:lin ang="5400000" scaled="0"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2400" b="1" dirty="0" smtClean="0">
                <a:solidFill>
                  <a:srgbClr val="C00000"/>
                </a:solidFill>
                <a:latin typeface="+mj-lt"/>
              </a:rPr>
              <a:t>Ways of increasing speed of rotation of the Coil</a:t>
            </a:r>
          </a:p>
        </p:txBody>
      </p:sp>
    </p:spTree>
    <p:extLst>
      <p:ext uri="{BB962C8B-B14F-4D97-AF65-F5344CB8AC3E}">
        <p14:creationId xmlns:p14="http://schemas.microsoft.com/office/powerpoint/2010/main" val="342849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20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2000"/>
                                        <p:tgtEl>
                                          <p:spTgt spid="9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20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20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/>
      <p:bldP spid="18" grpId="0" animBg="1"/>
      <p:bldP spid="19" grpId="0" animBg="1"/>
      <p:bldP spid="20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99452" y="1171121"/>
            <a:ext cx="6409977" cy="2608563"/>
            <a:chOff x="1057616" y="819150"/>
            <a:chExt cx="8238784" cy="3352799"/>
          </a:xfrm>
        </p:grpSpPr>
        <p:sp>
          <p:nvSpPr>
            <p:cNvPr id="4" name="Rectangle 3"/>
            <p:cNvSpPr/>
            <p:nvPr/>
          </p:nvSpPr>
          <p:spPr>
            <a:xfrm>
              <a:off x="5003336" y="1647504"/>
              <a:ext cx="860139" cy="1901752"/>
            </a:xfrm>
            <a:prstGeom prst="rect">
              <a:avLst/>
            </a:prstGeom>
            <a:solidFill>
              <a:srgbClr val="1F497D">
                <a:lumMod val="60000"/>
                <a:lumOff val="40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16687" y="2160129"/>
              <a:ext cx="860139" cy="877731"/>
            </a:xfrm>
            <a:prstGeom prst="rect">
              <a:avLst/>
            </a:prstGeom>
            <a:solidFill>
              <a:srgbClr val="FFFF66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918967" y="2338727"/>
              <a:ext cx="143357" cy="146288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216234" y="2338756"/>
              <a:ext cx="143357" cy="146288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084666" y="1842388"/>
              <a:ext cx="1201883" cy="1239640"/>
            </a:xfrm>
            <a:prstGeom prst="ellipse">
              <a:avLst/>
            </a:prstGeom>
            <a:solidFill>
              <a:srgbClr val="FF6699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Round Same Side Corner Rectangle 8"/>
            <p:cNvSpPr/>
            <p:nvPr/>
          </p:nvSpPr>
          <p:spPr>
            <a:xfrm>
              <a:off x="3584064" y="2214022"/>
              <a:ext cx="286711" cy="384972"/>
            </a:xfrm>
            <a:prstGeom prst="round2SameRect">
              <a:avLst>
                <a:gd name="adj1" fmla="val 36912"/>
                <a:gd name="adj2" fmla="val 0"/>
              </a:avLst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Round Same Side Corner Rectangle 9"/>
            <p:cNvSpPr/>
            <p:nvPr/>
          </p:nvSpPr>
          <p:spPr>
            <a:xfrm>
              <a:off x="3654877" y="2306417"/>
              <a:ext cx="143357" cy="146288"/>
            </a:xfrm>
            <a:prstGeom prst="round2SameRect">
              <a:avLst>
                <a:gd name="adj1" fmla="val 48547"/>
                <a:gd name="adj2" fmla="val 0"/>
              </a:avLst>
            </a:prstGeom>
            <a:solidFill>
              <a:sysClr val="windowText" lastClr="000000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46693" y="1761115"/>
              <a:ext cx="102713" cy="1704337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416703" y="1884593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591252" y="1889146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411136" y="2114684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585685" y="2119234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16703" y="2354681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591252" y="2359233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54420" y="2949579"/>
              <a:ext cx="768526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261240" y="3256852"/>
              <a:ext cx="768526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571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 flipV="1">
              <a:off x="4186597" y="2800350"/>
              <a:ext cx="822699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871480" y="2823947"/>
              <a:ext cx="688111" cy="5195"/>
            </a:xfrm>
            <a:custGeom>
              <a:avLst/>
              <a:gdLst>
                <a:gd name="connsiteX0" fmla="*/ 0 w 381451"/>
                <a:gd name="connsiteY0" fmla="*/ 2706 h 2706"/>
                <a:gd name="connsiteX1" fmla="*/ 381451 w 381451"/>
                <a:gd name="connsiteY1" fmla="*/ 0 h 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451" h="2706">
                  <a:moveTo>
                    <a:pt x="0" y="2706"/>
                  </a:moveTo>
                  <a:lnTo>
                    <a:pt x="381451" y="0"/>
                  </a:lnTo>
                </a:path>
              </a:pathLst>
            </a:cu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6034963" y="1839071"/>
              <a:ext cx="1404371" cy="149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3" name="Hexagon 22"/>
            <p:cNvSpPr/>
            <p:nvPr/>
          </p:nvSpPr>
          <p:spPr>
            <a:xfrm>
              <a:off x="7079560" y="2423456"/>
              <a:ext cx="509373" cy="457542"/>
            </a:xfrm>
            <a:prstGeom prst="hexagon">
              <a:avLst/>
            </a:prstGeom>
            <a:solidFill>
              <a:srgbClr val="EEECE1">
                <a:lumMod val="75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7870465" y="2434031"/>
              <a:ext cx="509373" cy="457542"/>
            </a:xfrm>
            <a:prstGeom prst="hexagon">
              <a:avLst/>
            </a:prstGeom>
            <a:solidFill>
              <a:srgbClr val="EEECE1">
                <a:lumMod val="75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Hexagon 24"/>
            <p:cNvSpPr/>
            <p:nvPr/>
          </p:nvSpPr>
          <p:spPr>
            <a:xfrm>
              <a:off x="8666549" y="2434031"/>
              <a:ext cx="509373" cy="457542"/>
            </a:xfrm>
            <a:prstGeom prst="hexagon">
              <a:avLst/>
            </a:prstGeom>
            <a:solidFill>
              <a:srgbClr val="EEECE1">
                <a:lumMod val="75000"/>
              </a:srgbClr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8175480" y="2589657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998278" y="2734708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7994825" y="2495007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975868" y="2594940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8798667" y="2739992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795214" y="2500290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378222" y="2589653"/>
              <a:ext cx="143357" cy="146288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201020" y="2734706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197567" y="2495003"/>
              <a:ext cx="105359" cy="98701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2118450" y="1273472"/>
              <a:ext cx="89863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>
            <a:xfrm>
              <a:off x="1132707" y="1721263"/>
              <a:ext cx="1447219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 rot="5400000">
              <a:off x="6646083" y="3519706"/>
              <a:ext cx="1225962" cy="50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 rot="5400000">
              <a:off x="7411910" y="3513967"/>
              <a:ext cx="1246940" cy="2154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>
              <a:off x="5863474" y="2822303"/>
              <a:ext cx="716782" cy="3049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 flipV="1">
              <a:off x="6542527" y="4153320"/>
              <a:ext cx="233143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41" name="Freeform 40"/>
            <p:cNvSpPr/>
            <p:nvPr/>
          </p:nvSpPr>
          <p:spPr>
            <a:xfrm>
              <a:off x="9144001" y="819150"/>
              <a:ext cx="124192" cy="1905000"/>
            </a:xfrm>
            <a:custGeom>
              <a:avLst/>
              <a:gdLst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  <a:gd name="connsiteX3" fmla="*/ 19050 w 50800"/>
                <a:gd name="connsiteY3" fmla="*/ 1003300 h 1009650"/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" h="1009650">
                  <a:moveTo>
                    <a:pt x="50800" y="0"/>
                  </a:moveTo>
                  <a:lnTo>
                    <a:pt x="50800" y="965200"/>
                  </a:lnTo>
                  <a:lnTo>
                    <a:pt x="0" y="1009650"/>
                  </a:lnTo>
                </a:path>
              </a:pathLst>
            </a:cu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8382000" y="819150"/>
              <a:ext cx="357565" cy="1828800"/>
            </a:xfrm>
            <a:custGeom>
              <a:avLst/>
              <a:gdLst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  <a:gd name="connsiteX3" fmla="*/ 19050 w 50800"/>
                <a:gd name="connsiteY3" fmla="*/ 1003300 h 1009650"/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  <a:gd name="connsiteX0" fmla="*/ 50800 w 50800"/>
                <a:gd name="connsiteY0" fmla="*/ 0 h 1009650"/>
                <a:gd name="connsiteX1" fmla="*/ 48418 w 50800"/>
                <a:gd name="connsiteY1" fmla="*/ 127000 h 1009650"/>
                <a:gd name="connsiteX2" fmla="*/ 50800 w 50800"/>
                <a:gd name="connsiteY2" fmla="*/ 965200 h 1009650"/>
                <a:gd name="connsiteX3" fmla="*/ 0 w 50800"/>
                <a:gd name="connsiteY3" fmla="*/ 1009650 h 1009650"/>
                <a:gd name="connsiteX0" fmla="*/ 50800 w 55562"/>
                <a:gd name="connsiteY0" fmla="*/ 0 h 1009650"/>
                <a:gd name="connsiteX1" fmla="*/ 48418 w 55562"/>
                <a:gd name="connsiteY1" fmla="*/ 127000 h 1009650"/>
                <a:gd name="connsiteX2" fmla="*/ 55562 w 55562"/>
                <a:gd name="connsiteY2" fmla="*/ 312738 h 1009650"/>
                <a:gd name="connsiteX3" fmla="*/ 50800 w 55562"/>
                <a:gd name="connsiteY3" fmla="*/ 965200 h 1009650"/>
                <a:gd name="connsiteX4" fmla="*/ 0 w 55562"/>
                <a:gd name="connsiteY4" fmla="*/ 1009650 h 1009650"/>
                <a:gd name="connsiteX0" fmla="*/ 50800 w 193675"/>
                <a:gd name="connsiteY0" fmla="*/ 0 h 1009650"/>
                <a:gd name="connsiteX1" fmla="*/ 48418 w 193675"/>
                <a:gd name="connsiteY1" fmla="*/ 127000 h 1009650"/>
                <a:gd name="connsiteX2" fmla="*/ 55562 w 193675"/>
                <a:gd name="connsiteY2" fmla="*/ 312738 h 1009650"/>
                <a:gd name="connsiteX3" fmla="*/ 50800 w 193675"/>
                <a:gd name="connsiteY3" fmla="*/ 965200 h 1009650"/>
                <a:gd name="connsiteX4" fmla="*/ 0 w 193675"/>
                <a:gd name="connsiteY4" fmla="*/ 1009650 h 1009650"/>
                <a:gd name="connsiteX0" fmla="*/ 50800 w 193675"/>
                <a:gd name="connsiteY0" fmla="*/ 0 h 1009650"/>
                <a:gd name="connsiteX1" fmla="*/ 48418 w 193675"/>
                <a:gd name="connsiteY1" fmla="*/ 127000 h 1009650"/>
                <a:gd name="connsiteX2" fmla="*/ 55562 w 193675"/>
                <a:gd name="connsiteY2" fmla="*/ 312738 h 1009650"/>
                <a:gd name="connsiteX3" fmla="*/ 50800 w 193675"/>
                <a:gd name="connsiteY3" fmla="*/ 965200 h 1009650"/>
                <a:gd name="connsiteX4" fmla="*/ 0 w 193675"/>
                <a:gd name="connsiteY4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75" h="1009650">
                  <a:moveTo>
                    <a:pt x="50800" y="0"/>
                  </a:moveTo>
                  <a:lnTo>
                    <a:pt x="48418" y="127000"/>
                  </a:lnTo>
                  <a:cubicBezTo>
                    <a:pt x="124618" y="138907"/>
                    <a:pt x="193675" y="262731"/>
                    <a:pt x="55562" y="312738"/>
                  </a:cubicBezTo>
                  <a:cubicBezTo>
                    <a:pt x="53975" y="530225"/>
                    <a:pt x="52387" y="747713"/>
                    <a:pt x="50800" y="965200"/>
                  </a:cubicBezTo>
                  <a:lnTo>
                    <a:pt x="0" y="1009650"/>
                  </a:lnTo>
                </a:path>
              </a:pathLst>
            </a:cu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7571297" y="819150"/>
              <a:ext cx="353503" cy="1828800"/>
            </a:xfrm>
            <a:custGeom>
              <a:avLst/>
              <a:gdLst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  <a:gd name="connsiteX3" fmla="*/ 19050 w 50800"/>
                <a:gd name="connsiteY3" fmla="*/ 1003300 h 1009650"/>
                <a:gd name="connsiteX0" fmla="*/ 50800 w 50800"/>
                <a:gd name="connsiteY0" fmla="*/ 0 h 1009650"/>
                <a:gd name="connsiteX1" fmla="*/ 50800 w 50800"/>
                <a:gd name="connsiteY1" fmla="*/ 965200 h 1009650"/>
                <a:gd name="connsiteX2" fmla="*/ 0 w 50800"/>
                <a:gd name="connsiteY2" fmla="*/ 1009650 h 1009650"/>
                <a:gd name="connsiteX0" fmla="*/ 50800 w 50800"/>
                <a:gd name="connsiteY0" fmla="*/ 0 h 1009650"/>
                <a:gd name="connsiteX1" fmla="*/ 48418 w 50800"/>
                <a:gd name="connsiteY1" fmla="*/ 127000 h 1009650"/>
                <a:gd name="connsiteX2" fmla="*/ 50800 w 50800"/>
                <a:gd name="connsiteY2" fmla="*/ 965200 h 1009650"/>
                <a:gd name="connsiteX3" fmla="*/ 0 w 50800"/>
                <a:gd name="connsiteY3" fmla="*/ 1009650 h 1009650"/>
                <a:gd name="connsiteX0" fmla="*/ 50800 w 55562"/>
                <a:gd name="connsiteY0" fmla="*/ 0 h 1009650"/>
                <a:gd name="connsiteX1" fmla="*/ 48418 w 55562"/>
                <a:gd name="connsiteY1" fmla="*/ 127000 h 1009650"/>
                <a:gd name="connsiteX2" fmla="*/ 55562 w 55562"/>
                <a:gd name="connsiteY2" fmla="*/ 312738 h 1009650"/>
                <a:gd name="connsiteX3" fmla="*/ 50800 w 55562"/>
                <a:gd name="connsiteY3" fmla="*/ 965200 h 1009650"/>
                <a:gd name="connsiteX4" fmla="*/ 0 w 55562"/>
                <a:gd name="connsiteY4" fmla="*/ 1009650 h 1009650"/>
                <a:gd name="connsiteX0" fmla="*/ 50800 w 193675"/>
                <a:gd name="connsiteY0" fmla="*/ 0 h 1009650"/>
                <a:gd name="connsiteX1" fmla="*/ 48418 w 193675"/>
                <a:gd name="connsiteY1" fmla="*/ 127000 h 1009650"/>
                <a:gd name="connsiteX2" fmla="*/ 55562 w 193675"/>
                <a:gd name="connsiteY2" fmla="*/ 312738 h 1009650"/>
                <a:gd name="connsiteX3" fmla="*/ 50800 w 193675"/>
                <a:gd name="connsiteY3" fmla="*/ 965200 h 1009650"/>
                <a:gd name="connsiteX4" fmla="*/ 0 w 193675"/>
                <a:gd name="connsiteY4" fmla="*/ 1009650 h 1009650"/>
                <a:gd name="connsiteX0" fmla="*/ 50800 w 193675"/>
                <a:gd name="connsiteY0" fmla="*/ 0 h 1009650"/>
                <a:gd name="connsiteX1" fmla="*/ 48418 w 193675"/>
                <a:gd name="connsiteY1" fmla="*/ 127000 h 1009650"/>
                <a:gd name="connsiteX2" fmla="*/ 55562 w 193675"/>
                <a:gd name="connsiteY2" fmla="*/ 312738 h 1009650"/>
                <a:gd name="connsiteX3" fmla="*/ 50800 w 193675"/>
                <a:gd name="connsiteY3" fmla="*/ 965200 h 1009650"/>
                <a:gd name="connsiteX4" fmla="*/ 0 w 193675"/>
                <a:gd name="connsiteY4" fmla="*/ 1009650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675" h="1009650">
                  <a:moveTo>
                    <a:pt x="50800" y="0"/>
                  </a:moveTo>
                  <a:lnTo>
                    <a:pt x="48418" y="127000"/>
                  </a:lnTo>
                  <a:cubicBezTo>
                    <a:pt x="124618" y="138907"/>
                    <a:pt x="193675" y="262731"/>
                    <a:pt x="55562" y="312738"/>
                  </a:cubicBezTo>
                  <a:cubicBezTo>
                    <a:pt x="53975" y="530225"/>
                    <a:pt x="52387" y="747713"/>
                    <a:pt x="50800" y="965200"/>
                  </a:cubicBezTo>
                  <a:lnTo>
                    <a:pt x="0" y="1009650"/>
                  </a:lnTo>
                </a:path>
              </a:pathLst>
            </a:cu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6647386" y="1779170"/>
              <a:ext cx="128307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>
            <a:xfrm flipV="1">
              <a:off x="2566274" y="820726"/>
              <a:ext cx="6730126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>
            <a:xfrm rot="5400000">
              <a:off x="7409433" y="1780661"/>
              <a:ext cx="1288979" cy="6015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>
            <a:xfrm flipV="1">
              <a:off x="6580256" y="1134440"/>
              <a:ext cx="2304062" cy="166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5888707" y="3494829"/>
              <a:ext cx="1347403" cy="5631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8215665" y="1794405"/>
              <a:ext cx="1316597" cy="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rot="5400000">
              <a:off x="8242637" y="3528338"/>
              <a:ext cx="1281765" cy="5458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 rot="5400000">
              <a:off x="5917171" y="1780602"/>
              <a:ext cx="1344218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>
            <a:xfrm>
              <a:off x="5863474" y="2452705"/>
              <a:ext cx="737834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53" name="Freeform 52"/>
            <p:cNvSpPr/>
            <p:nvPr/>
          </p:nvSpPr>
          <p:spPr>
            <a:xfrm>
              <a:off x="4286551" y="2452705"/>
              <a:ext cx="716782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2371642" y="2408008"/>
              <a:ext cx="940226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99FFCC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1057616" y="2815405"/>
              <a:ext cx="2707245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>
            <a:xfrm flipV="1">
              <a:off x="1076978" y="2408008"/>
              <a:ext cx="822699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>
            <a:xfrm rot="5400000">
              <a:off x="3126385" y="2563477"/>
              <a:ext cx="333100" cy="457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58" name="Freeform 57"/>
            <p:cNvSpPr/>
            <p:nvPr/>
          </p:nvSpPr>
          <p:spPr>
            <a:xfrm>
              <a:off x="3277708" y="2716817"/>
              <a:ext cx="380034" cy="0"/>
            </a:xfrm>
            <a:custGeom>
              <a:avLst/>
              <a:gdLst>
                <a:gd name="connsiteX0" fmla="*/ 0 w 408504"/>
                <a:gd name="connsiteY0" fmla="*/ 0 h 0"/>
                <a:gd name="connsiteX1" fmla="*/ 408504 w 4085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8504">
                  <a:moveTo>
                    <a:pt x="0" y="0"/>
                  </a:moveTo>
                  <a:lnTo>
                    <a:pt x="408504" y="0"/>
                  </a:ln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ln w="38100">
                  <a:solidFill>
                    <a:srgbClr val="FF0000"/>
                  </a:solidFill>
                </a:ln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5400000">
              <a:off x="3635771" y="2714282"/>
              <a:ext cx="230577" cy="0"/>
            </a:xfrm>
            <a:prstGeom prst="lin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>
            <a:xfrm rot="5400000">
              <a:off x="3584774" y="2663225"/>
              <a:ext cx="128459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>
            <a:xfrm rot="16200000" flipH="1">
              <a:off x="6032994" y="3432921"/>
              <a:ext cx="1404371" cy="1494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>
              <a:off x="2079595" y="2408008"/>
              <a:ext cx="117528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64" name="TextBox 63"/>
          <p:cNvSpPr txBox="1"/>
          <p:nvPr/>
        </p:nvSpPr>
        <p:spPr>
          <a:xfrm>
            <a:off x="3333260" y="2942071"/>
            <a:ext cx="114165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defRPr>
            </a:lvl1pPr>
          </a:lstStyle>
          <a:p>
            <a:r>
              <a:rPr lang="en-US" dirty="0"/>
              <a:t>Electricity</a:t>
            </a:r>
          </a:p>
          <a:p>
            <a:r>
              <a:rPr lang="en-US" dirty="0"/>
              <a:t>meter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57021" y="2415015"/>
            <a:ext cx="72765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defRPr>
            </a:lvl1pPr>
          </a:lstStyle>
          <a:p>
            <a:r>
              <a:rPr lang="en-US" dirty="0"/>
              <a:t>220V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579120" y="1511873"/>
            <a:ext cx="1303120" cy="457200"/>
            <a:chOff x="1282099" y="-857250"/>
            <a:chExt cx="1303120" cy="457200"/>
          </a:xfrm>
        </p:grpSpPr>
        <p:sp>
          <p:nvSpPr>
            <p:cNvPr id="70" name="Rounded Rectangle 69"/>
            <p:cNvSpPr/>
            <p:nvPr/>
          </p:nvSpPr>
          <p:spPr>
            <a:xfrm>
              <a:off x="1282099" y="-857250"/>
              <a:ext cx="1303120" cy="457200"/>
            </a:xfrm>
            <a:prstGeom prst="roundRect">
              <a:avLst/>
            </a:prstGeom>
            <a:solidFill>
              <a:srgbClr val="99FF3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55438" y="-797927"/>
              <a:ext cx="1146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Century Gothic" panose="020B0502020202020204" pitchFamily="34" charset="0"/>
                  <a:ea typeface="Tahoma" pitchFamily="34" charset="0"/>
                  <a:cs typeface="Vani" pitchFamily="34" charset="0"/>
                </a:rPr>
                <a:t>Earth wire</a:t>
              </a:r>
              <a:endParaRPr lang="en-US" sz="1600" b="1" dirty="0">
                <a:solidFill>
                  <a:prstClr val="black"/>
                </a:solidFill>
                <a:latin typeface="Century Gothic" panose="020B0502020202020204" pitchFamily="34" charset="0"/>
                <a:ea typeface="Tahoma" pitchFamily="34" charset="0"/>
                <a:cs typeface="Vani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6475" y="2091690"/>
            <a:ext cx="1303120" cy="457200"/>
            <a:chOff x="3213531" y="-857250"/>
            <a:chExt cx="1303120" cy="457200"/>
          </a:xfrm>
        </p:grpSpPr>
        <p:sp>
          <p:nvSpPr>
            <p:cNvPr id="71" name="Rounded Rectangle 70"/>
            <p:cNvSpPr/>
            <p:nvPr/>
          </p:nvSpPr>
          <p:spPr>
            <a:xfrm>
              <a:off x="3213531" y="-857250"/>
              <a:ext cx="1303120" cy="457200"/>
            </a:xfrm>
            <a:prstGeom prst="roundRect">
              <a:avLst/>
            </a:prstGeom>
            <a:solidFill>
              <a:srgbClr val="FB3737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22856" y="-797927"/>
              <a:ext cx="109677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  <a:ea typeface="Tahoma" pitchFamily="34" charset="0"/>
                  <a:cs typeface="Vani" pitchFamily="34" charset="0"/>
                </a:rPr>
                <a:t>Live  wire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26024" y="2630486"/>
            <a:ext cx="1372492" cy="457200"/>
            <a:chOff x="5154518" y="-916573"/>
            <a:chExt cx="1372492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5192374" y="-916573"/>
              <a:ext cx="1303120" cy="4572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154518" y="-857250"/>
              <a:ext cx="13724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  <a:ea typeface="Tahoma" pitchFamily="34" charset="0"/>
                  <a:cs typeface="Vani" pitchFamily="34" charset="0"/>
                </a:rPr>
                <a:t>Neutral wire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3114674" y="1020792"/>
            <a:ext cx="5276851" cy="33702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74387" y="2913496"/>
            <a:ext cx="139814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rPr>
              <a:t>Electricity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rPr>
              <a:t>board’s fuse</a:t>
            </a:r>
            <a:endParaRPr lang="en-US" sz="1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81000"/>
                  </a:prstClr>
                </a:outerShdw>
              </a:effectLst>
              <a:latin typeface="Century Gothic" panose="020B0502020202020204" pitchFamily="34" charset="0"/>
              <a:ea typeface="Tahoma" pitchFamily="34" charset="0"/>
              <a:cs typeface="Vani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81000" y="3545755"/>
            <a:ext cx="2441465" cy="923330"/>
            <a:chOff x="5925554" y="-1847850"/>
            <a:chExt cx="2441465" cy="923330"/>
          </a:xfrm>
        </p:grpSpPr>
        <p:sp>
          <p:nvSpPr>
            <p:cNvPr id="80" name="Rounded Rectangular Callout 79"/>
            <p:cNvSpPr/>
            <p:nvPr/>
          </p:nvSpPr>
          <p:spPr>
            <a:xfrm>
              <a:off x="5925554" y="-1847850"/>
              <a:ext cx="2441465" cy="923330"/>
            </a:xfrm>
            <a:prstGeom prst="wedgeRoundRectCallout">
              <a:avLst>
                <a:gd name="adj1" fmla="val 50684"/>
                <a:gd name="adj2" fmla="val -125422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927060" y="-1797050"/>
              <a:ext cx="24399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From main supply electricity connection is given to fuse</a:t>
              </a:r>
            </a:p>
          </p:txBody>
        </p:sp>
      </p:grpSp>
      <p:sp>
        <p:nvSpPr>
          <p:cNvPr id="90" name="Rectangle 89"/>
          <p:cNvSpPr/>
          <p:nvPr/>
        </p:nvSpPr>
        <p:spPr>
          <a:xfrm>
            <a:off x="4542972" y="1020792"/>
            <a:ext cx="3848554" cy="33702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897789" y="3214964"/>
            <a:ext cx="1912211" cy="923330"/>
            <a:chOff x="6325746" y="-1847850"/>
            <a:chExt cx="1912211" cy="923330"/>
          </a:xfrm>
        </p:grpSpPr>
        <p:sp>
          <p:nvSpPr>
            <p:cNvPr id="92" name="Rounded Rectangular Callout 91"/>
            <p:cNvSpPr/>
            <p:nvPr/>
          </p:nvSpPr>
          <p:spPr>
            <a:xfrm>
              <a:off x="6325746" y="-1847850"/>
              <a:ext cx="1912080" cy="923330"/>
            </a:xfrm>
            <a:prstGeom prst="wedgeRoundRectCallout">
              <a:avLst>
                <a:gd name="adj1" fmla="val 48214"/>
                <a:gd name="adj2" fmla="val -94474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27122" y="-1786214"/>
              <a:ext cx="191083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From fuse, wire goes to electricity meter.</a:t>
              </a:r>
            </a:p>
          </p:txBody>
        </p:sp>
      </p:grpSp>
      <p:sp>
        <p:nvSpPr>
          <p:cNvPr id="97" name="Rectangle 96"/>
          <p:cNvSpPr/>
          <p:nvPr/>
        </p:nvSpPr>
        <p:spPr>
          <a:xfrm>
            <a:off x="5912440" y="1020792"/>
            <a:ext cx="2479085" cy="33702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03165" y="3313807"/>
            <a:ext cx="186368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rPr>
              <a:t>Distribution box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rPr>
              <a:t>containing main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81000"/>
                    </a:prstClr>
                  </a:outerShdw>
                </a:effectLst>
                <a:latin typeface="Century Gothic" panose="020B0502020202020204" pitchFamily="34" charset="0"/>
                <a:ea typeface="Tahoma" pitchFamily="34" charset="0"/>
                <a:cs typeface="Vani" pitchFamily="34" charset="0"/>
              </a:rPr>
              <a:t>switch and fuses for each circuit</a:t>
            </a:r>
            <a:endParaRPr lang="en-US" sz="1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81000"/>
                  </a:prstClr>
                </a:outerShdw>
              </a:effectLst>
              <a:latin typeface="Century Gothic" panose="020B0502020202020204" pitchFamily="34" charset="0"/>
              <a:ea typeface="Tahoma" pitchFamily="34" charset="0"/>
              <a:cs typeface="Vani" pitchFamily="34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569604" y="3228572"/>
            <a:ext cx="2313617" cy="923330"/>
            <a:chOff x="5925554" y="-1847850"/>
            <a:chExt cx="2313617" cy="923330"/>
          </a:xfrm>
        </p:grpSpPr>
        <p:sp>
          <p:nvSpPr>
            <p:cNvPr id="99" name="Rounded Rectangular Callout 98"/>
            <p:cNvSpPr/>
            <p:nvPr/>
          </p:nvSpPr>
          <p:spPr>
            <a:xfrm>
              <a:off x="5925554" y="-1847850"/>
              <a:ext cx="2313617" cy="923330"/>
            </a:xfrm>
            <a:prstGeom prst="wedgeRoundRectCallout">
              <a:avLst>
                <a:gd name="adj1" fmla="val 55115"/>
                <a:gd name="adj2" fmla="val -9133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927060" y="-1800607"/>
              <a:ext cx="231211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Connection is further given to a distribution box in the house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107477" y="3262893"/>
            <a:ext cx="1937372" cy="923330"/>
            <a:chOff x="6022422" y="-1847850"/>
            <a:chExt cx="1937372" cy="923330"/>
          </a:xfrm>
        </p:grpSpPr>
        <p:sp>
          <p:nvSpPr>
            <p:cNvPr id="103" name="Rounded Rectangular Callout 102"/>
            <p:cNvSpPr/>
            <p:nvPr/>
          </p:nvSpPr>
          <p:spPr>
            <a:xfrm>
              <a:off x="6022422" y="-1847850"/>
              <a:ext cx="1937372" cy="923330"/>
            </a:xfrm>
            <a:prstGeom prst="wedgeRoundRectCallout">
              <a:avLst>
                <a:gd name="adj1" fmla="val 55115"/>
                <a:gd name="adj2" fmla="val -9133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039145" y="-1796043"/>
              <a:ext cx="185773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Often two separate circuits are used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697802" y="3486150"/>
            <a:ext cx="2366484" cy="923330"/>
            <a:chOff x="5925554" y="-1847850"/>
            <a:chExt cx="2366484" cy="923330"/>
          </a:xfrm>
        </p:grpSpPr>
        <p:sp>
          <p:nvSpPr>
            <p:cNvPr id="106" name="Rounded Rectangular Callout 105"/>
            <p:cNvSpPr/>
            <p:nvPr/>
          </p:nvSpPr>
          <p:spPr>
            <a:xfrm>
              <a:off x="5925554" y="-1847850"/>
              <a:ext cx="2366484" cy="923330"/>
            </a:xfrm>
            <a:prstGeom prst="wedgeRoundRectCallout">
              <a:avLst>
                <a:gd name="adj1" fmla="val 55115"/>
                <a:gd name="adj2" fmla="val -9133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970835" y="-1790700"/>
              <a:ext cx="22836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15A current rating for appliances with higher power rating 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445329" y="3105150"/>
            <a:ext cx="1812471" cy="637452"/>
            <a:chOff x="5925554" y="-1847850"/>
            <a:chExt cx="1812471" cy="637452"/>
          </a:xfrm>
        </p:grpSpPr>
        <p:sp>
          <p:nvSpPr>
            <p:cNvPr id="116" name="Rounded Rectangular Callout 115"/>
            <p:cNvSpPr/>
            <p:nvPr/>
          </p:nvSpPr>
          <p:spPr>
            <a:xfrm>
              <a:off x="5925554" y="-1847850"/>
              <a:ext cx="1812471" cy="637452"/>
            </a:xfrm>
            <a:prstGeom prst="wedgeRoundRectCallout">
              <a:avLst>
                <a:gd name="adj1" fmla="val 55115"/>
                <a:gd name="adj2" fmla="val -9133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927060" y="-1819275"/>
              <a:ext cx="18109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5A rating for bulbs, fan etc.</a:t>
              </a:r>
            </a:p>
          </p:txBody>
        </p:sp>
      </p:grp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1361" y="710112"/>
            <a:ext cx="4283234" cy="3757333"/>
          </a:xfrm>
          <a:prstGeom prst="rect">
            <a:avLst/>
          </a:prstGeom>
          <a:ln w="28575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" name="Picture 2" descr="D:\d drive\MJ WORK\Pooja mam (physics)\Rahul sir\All about electro magnetism\636273_d35168f0f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0" y="-22454"/>
            <a:ext cx="9166120" cy="51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0480" y="-247650"/>
            <a:ext cx="926592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86388" y="175586"/>
            <a:ext cx="4244047" cy="51077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DOMESTIC ELECTRIC CIRCUIT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8" name="Picture 3" descr="D:\d drive\MJ WORK\Pooja mam (physics)\Rashi mam\Electrical Power And Household Circuits (9.11.2015) Final\Images\2012053111443314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23564" r="17127" b="22008"/>
          <a:stretch/>
        </p:blipFill>
        <p:spPr bwMode="auto">
          <a:xfrm>
            <a:off x="4064865" y="1123452"/>
            <a:ext cx="4595819" cy="27436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5379990" y="3214083"/>
            <a:ext cx="1826326" cy="637452"/>
            <a:chOff x="5925554" y="-1847850"/>
            <a:chExt cx="1826326" cy="637452"/>
          </a:xfrm>
        </p:grpSpPr>
        <p:sp>
          <p:nvSpPr>
            <p:cNvPr id="120" name="Rounded Rectangular Callout 119"/>
            <p:cNvSpPr/>
            <p:nvPr/>
          </p:nvSpPr>
          <p:spPr>
            <a:xfrm>
              <a:off x="5925554" y="-1847850"/>
              <a:ext cx="1812471" cy="637452"/>
            </a:xfrm>
            <a:prstGeom prst="wedgeRoundRectCallout">
              <a:avLst>
                <a:gd name="adj1" fmla="val 55115"/>
                <a:gd name="adj2" fmla="val -9133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940915" y="-1806285"/>
              <a:ext cx="181096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Live -  which is mostly red wire</a:t>
              </a: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112781" y="3034567"/>
            <a:ext cx="2139919" cy="743683"/>
            <a:chOff x="5828285" y="-1879601"/>
            <a:chExt cx="2139919" cy="743683"/>
          </a:xfrm>
        </p:grpSpPr>
        <p:sp>
          <p:nvSpPr>
            <p:cNvPr id="123" name="Rounded Rectangular Callout 122"/>
            <p:cNvSpPr/>
            <p:nvPr/>
          </p:nvSpPr>
          <p:spPr>
            <a:xfrm>
              <a:off x="5828285" y="-1879601"/>
              <a:ext cx="2139919" cy="743683"/>
            </a:xfrm>
            <a:prstGeom prst="wedgeRoundRectCallout">
              <a:avLst>
                <a:gd name="adj1" fmla="val 62296"/>
                <a:gd name="adj2" fmla="val -58883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926307" y="-1800147"/>
              <a:ext cx="194387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Neutral -  which is mostly black wire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172610" y="1631763"/>
            <a:ext cx="2139919" cy="743683"/>
            <a:chOff x="5828285" y="-1879601"/>
            <a:chExt cx="2139919" cy="743683"/>
          </a:xfrm>
        </p:grpSpPr>
        <p:sp>
          <p:nvSpPr>
            <p:cNvPr id="126" name="Rounded Rectangular Callout 125"/>
            <p:cNvSpPr/>
            <p:nvPr/>
          </p:nvSpPr>
          <p:spPr>
            <a:xfrm>
              <a:off x="5828285" y="-1879601"/>
              <a:ext cx="2139919" cy="743683"/>
            </a:xfrm>
            <a:prstGeom prst="wedgeRoundRectCallout">
              <a:avLst>
                <a:gd name="adj1" fmla="val 80902"/>
                <a:gd name="adj2" fmla="val 11560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852550" y="-1800147"/>
              <a:ext cx="20913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prstClr val="black"/>
                  </a:solidFill>
                  <a:latin typeface="Century Gothic" panose="020B0502020202020204" pitchFamily="34" charset="0"/>
                </a:rPr>
                <a:t>Earthing</a:t>
              </a:r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 - </a:t>
              </a:r>
              <a:r>
                <a:rPr lang="en-US" sz="1600" b="1" dirty="0" smtClean="0">
                  <a:solidFill>
                    <a:prstClr val="black"/>
                  </a:solidFill>
                  <a:latin typeface="Century Gothic" panose="020B0502020202020204" pitchFamily="34" charset="0"/>
                </a:rPr>
                <a:t>which </a:t>
              </a:r>
              <a:r>
                <a:rPr lang="en-US" sz="1600" b="1" dirty="0">
                  <a:solidFill>
                    <a:prstClr val="black"/>
                  </a:solidFill>
                  <a:latin typeface="Century Gothic" panose="020B0502020202020204" pitchFamily="34" charset="0"/>
                </a:rPr>
                <a:t>is mostly green wire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 rot="21078923">
            <a:off x="1690982" y="1748616"/>
            <a:ext cx="2733066" cy="1536670"/>
          </a:xfrm>
          <a:custGeom>
            <a:avLst/>
            <a:gdLst>
              <a:gd name="connsiteX0" fmla="*/ 0 w 2838731"/>
              <a:gd name="connsiteY0" fmla="*/ 0 h 1600222"/>
              <a:gd name="connsiteX1" fmla="*/ 2838731 w 2838731"/>
              <a:gd name="connsiteY1" fmla="*/ 0 h 1600222"/>
              <a:gd name="connsiteX2" fmla="*/ 2838731 w 2838731"/>
              <a:gd name="connsiteY2" fmla="*/ 1600222 h 1600222"/>
              <a:gd name="connsiteX3" fmla="*/ 0 w 2838731"/>
              <a:gd name="connsiteY3" fmla="*/ 1600222 h 1600222"/>
              <a:gd name="connsiteX4" fmla="*/ 0 w 2838731"/>
              <a:gd name="connsiteY4" fmla="*/ 0 h 1600222"/>
              <a:gd name="connsiteX0" fmla="*/ 0 w 2838731"/>
              <a:gd name="connsiteY0" fmla="*/ 0 h 1600222"/>
              <a:gd name="connsiteX1" fmla="*/ 2838731 w 2838731"/>
              <a:gd name="connsiteY1" fmla="*/ 0 h 1600222"/>
              <a:gd name="connsiteX2" fmla="*/ 2838731 w 2838731"/>
              <a:gd name="connsiteY2" fmla="*/ 1600222 h 1600222"/>
              <a:gd name="connsiteX3" fmla="*/ 248339 w 2838731"/>
              <a:gd name="connsiteY3" fmla="*/ 1551435 h 1600222"/>
              <a:gd name="connsiteX4" fmla="*/ 0 w 2838731"/>
              <a:gd name="connsiteY4" fmla="*/ 0 h 1600222"/>
              <a:gd name="connsiteX0" fmla="*/ 0 w 2910394"/>
              <a:gd name="connsiteY0" fmla="*/ 27596 h 1600222"/>
              <a:gd name="connsiteX1" fmla="*/ 2910394 w 2910394"/>
              <a:gd name="connsiteY1" fmla="*/ 0 h 1600222"/>
              <a:gd name="connsiteX2" fmla="*/ 2910394 w 2910394"/>
              <a:gd name="connsiteY2" fmla="*/ 1600222 h 1600222"/>
              <a:gd name="connsiteX3" fmla="*/ 320002 w 2910394"/>
              <a:gd name="connsiteY3" fmla="*/ 1551435 h 1600222"/>
              <a:gd name="connsiteX4" fmla="*/ 0 w 2910394"/>
              <a:gd name="connsiteY4" fmla="*/ 27596 h 1600222"/>
              <a:gd name="connsiteX0" fmla="*/ 0 w 2910394"/>
              <a:gd name="connsiteY0" fmla="*/ 0 h 1572626"/>
              <a:gd name="connsiteX1" fmla="*/ 2891697 w 2910394"/>
              <a:gd name="connsiteY1" fmla="*/ 94809 h 1572626"/>
              <a:gd name="connsiteX2" fmla="*/ 2910394 w 2910394"/>
              <a:gd name="connsiteY2" fmla="*/ 1572626 h 1572626"/>
              <a:gd name="connsiteX3" fmla="*/ 320002 w 2910394"/>
              <a:gd name="connsiteY3" fmla="*/ 1523839 h 1572626"/>
              <a:gd name="connsiteX4" fmla="*/ 0 w 2910394"/>
              <a:gd name="connsiteY4" fmla="*/ 0 h 1572626"/>
              <a:gd name="connsiteX0" fmla="*/ 0 w 2891697"/>
              <a:gd name="connsiteY0" fmla="*/ 0 h 1567794"/>
              <a:gd name="connsiteX1" fmla="*/ 2891697 w 2891697"/>
              <a:gd name="connsiteY1" fmla="*/ 94809 h 1567794"/>
              <a:gd name="connsiteX2" fmla="*/ 2689516 w 2891697"/>
              <a:gd name="connsiteY2" fmla="*/ 1567794 h 1567794"/>
              <a:gd name="connsiteX3" fmla="*/ 320002 w 2891697"/>
              <a:gd name="connsiteY3" fmla="*/ 1523839 h 1567794"/>
              <a:gd name="connsiteX4" fmla="*/ 0 w 2891697"/>
              <a:gd name="connsiteY4" fmla="*/ 0 h 1567794"/>
              <a:gd name="connsiteX0" fmla="*/ 0 w 2724437"/>
              <a:gd name="connsiteY0" fmla="*/ 0 h 1567794"/>
              <a:gd name="connsiteX1" fmla="*/ 2724437 w 2724437"/>
              <a:gd name="connsiteY1" fmla="*/ 117438 h 1567794"/>
              <a:gd name="connsiteX2" fmla="*/ 2689516 w 2724437"/>
              <a:gd name="connsiteY2" fmla="*/ 1567794 h 1567794"/>
              <a:gd name="connsiteX3" fmla="*/ 320002 w 2724437"/>
              <a:gd name="connsiteY3" fmla="*/ 1523839 h 1567794"/>
              <a:gd name="connsiteX4" fmla="*/ 0 w 2724437"/>
              <a:gd name="connsiteY4" fmla="*/ 0 h 1567794"/>
              <a:gd name="connsiteX0" fmla="*/ 0 w 2747583"/>
              <a:gd name="connsiteY0" fmla="*/ 0 h 1567794"/>
              <a:gd name="connsiteX1" fmla="*/ 2747583 w 2747583"/>
              <a:gd name="connsiteY1" fmla="*/ 92067 h 1567794"/>
              <a:gd name="connsiteX2" fmla="*/ 2689516 w 2747583"/>
              <a:gd name="connsiteY2" fmla="*/ 1567794 h 1567794"/>
              <a:gd name="connsiteX3" fmla="*/ 320002 w 2747583"/>
              <a:gd name="connsiteY3" fmla="*/ 1523839 h 1567794"/>
              <a:gd name="connsiteX4" fmla="*/ 0 w 2747583"/>
              <a:gd name="connsiteY4" fmla="*/ 0 h 1567794"/>
              <a:gd name="connsiteX0" fmla="*/ 0 w 2701942"/>
              <a:gd name="connsiteY0" fmla="*/ 0 h 1551187"/>
              <a:gd name="connsiteX1" fmla="*/ 2701942 w 2701942"/>
              <a:gd name="connsiteY1" fmla="*/ 75460 h 1551187"/>
              <a:gd name="connsiteX2" fmla="*/ 2643875 w 2701942"/>
              <a:gd name="connsiteY2" fmla="*/ 1551187 h 1551187"/>
              <a:gd name="connsiteX3" fmla="*/ 274361 w 2701942"/>
              <a:gd name="connsiteY3" fmla="*/ 1507232 h 1551187"/>
              <a:gd name="connsiteX4" fmla="*/ 0 w 2701942"/>
              <a:gd name="connsiteY4" fmla="*/ 0 h 1551187"/>
              <a:gd name="connsiteX0" fmla="*/ 0 w 2733066"/>
              <a:gd name="connsiteY0" fmla="*/ 0 h 1536670"/>
              <a:gd name="connsiteX1" fmla="*/ 2733066 w 2733066"/>
              <a:gd name="connsiteY1" fmla="*/ 60943 h 1536670"/>
              <a:gd name="connsiteX2" fmla="*/ 2674999 w 2733066"/>
              <a:gd name="connsiteY2" fmla="*/ 1536670 h 1536670"/>
              <a:gd name="connsiteX3" fmla="*/ 305485 w 2733066"/>
              <a:gd name="connsiteY3" fmla="*/ 1492715 h 1536670"/>
              <a:gd name="connsiteX4" fmla="*/ 0 w 2733066"/>
              <a:gd name="connsiteY4" fmla="*/ 0 h 153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3066" h="1536670">
                <a:moveTo>
                  <a:pt x="0" y="0"/>
                </a:moveTo>
                <a:lnTo>
                  <a:pt x="2733066" y="60943"/>
                </a:lnTo>
                <a:lnTo>
                  <a:pt x="2674999" y="1536670"/>
                </a:lnTo>
                <a:lnTo>
                  <a:pt x="305485" y="149271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  <a:effectLst>
            <a:glow rad="88900">
              <a:srgbClr val="00FF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85" name="Rectangle 83"/>
          <p:cNvSpPr/>
          <p:nvPr/>
        </p:nvSpPr>
        <p:spPr>
          <a:xfrm rot="21078923">
            <a:off x="6221583" y="1185580"/>
            <a:ext cx="2369693" cy="1348177"/>
          </a:xfrm>
          <a:custGeom>
            <a:avLst/>
            <a:gdLst>
              <a:gd name="connsiteX0" fmla="*/ 0 w 2838731"/>
              <a:gd name="connsiteY0" fmla="*/ 0 h 1600222"/>
              <a:gd name="connsiteX1" fmla="*/ 2838731 w 2838731"/>
              <a:gd name="connsiteY1" fmla="*/ 0 h 1600222"/>
              <a:gd name="connsiteX2" fmla="*/ 2838731 w 2838731"/>
              <a:gd name="connsiteY2" fmla="*/ 1600222 h 1600222"/>
              <a:gd name="connsiteX3" fmla="*/ 0 w 2838731"/>
              <a:gd name="connsiteY3" fmla="*/ 1600222 h 1600222"/>
              <a:gd name="connsiteX4" fmla="*/ 0 w 2838731"/>
              <a:gd name="connsiteY4" fmla="*/ 0 h 1600222"/>
              <a:gd name="connsiteX0" fmla="*/ 0 w 2838731"/>
              <a:gd name="connsiteY0" fmla="*/ 0 h 1600222"/>
              <a:gd name="connsiteX1" fmla="*/ 2838731 w 2838731"/>
              <a:gd name="connsiteY1" fmla="*/ 0 h 1600222"/>
              <a:gd name="connsiteX2" fmla="*/ 2838731 w 2838731"/>
              <a:gd name="connsiteY2" fmla="*/ 1600222 h 1600222"/>
              <a:gd name="connsiteX3" fmla="*/ 248339 w 2838731"/>
              <a:gd name="connsiteY3" fmla="*/ 1551435 h 1600222"/>
              <a:gd name="connsiteX4" fmla="*/ 0 w 2838731"/>
              <a:gd name="connsiteY4" fmla="*/ 0 h 1600222"/>
              <a:gd name="connsiteX0" fmla="*/ 0 w 2910394"/>
              <a:gd name="connsiteY0" fmla="*/ 27596 h 1600222"/>
              <a:gd name="connsiteX1" fmla="*/ 2910394 w 2910394"/>
              <a:gd name="connsiteY1" fmla="*/ 0 h 1600222"/>
              <a:gd name="connsiteX2" fmla="*/ 2910394 w 2910394"/>
              <a:gd name="connsiteY2" fmla="*/ 1600222 h 1600222"/>
              <a:gd name="connsiteX3" fmla="*/ 320002 w 2910394"/>
              <a:gd name="connsiteY3" fmla="*/ 1551435 h 1600222"/>
              <a:gd name="connsiteX4" fmla="*/ 0 w 2910394"/>
              <a:gd name="connsiteY4" fmla="*/ 27596 h 1600222"/>
              <a:gd name="connsiteX0" fmla="*/ 0 w 2910394"/>
              <a:gd name="connsiteY0" fmla="*/ 0 h 1572626"/>
              <a:gd name="connsiteX1" fmla="*/ 2891697 w 2910394"/>
              <a:gd name="connsiteY1" fmla="*/ 94809 h 1572626"/>
              <a:gd name="connsiteX2" fmla="*/ 2910394 w 2910394"/>
              <a:gd name="connsiteY2" fmla="*/ 1572626 h 1572626"/>
              <a:gd name="connsiteX3" fmla="*/ 320002 w 2910394"/>
              <a:gd name="connsiteY3" fmla="*/ 1523839 h 1572626"/>
              <a:gd name="connsiteX4" fmla="*/ 0 w 2910394"/>
              <a:gd name="connsiteY4" fmla="*/ 0 h 1572626"/>
              <a:gd name="connsiteX0" fmla="*/ 0 w 2891697"/>
              <a:gd name="connsiteY0" fmla="*/ 0 h 1567794"/>
              <a:gd name="connsiteX1" fmla="*/ 2891697 w 2891697"/>
              <a:gd name="connsiteY1" fmla="*/ 94809 h 1567794"/>
              <a:gd name="connsiteX2" fmla="*/ 2689516 w 2891697"/>
              <a:gd name="connsiteY2" fmla="*/ 1567794 h 1567794"/>
              <a:gd name="connsiteX3" fmla="*/ 320002 w 2891697"/>
              <a:gd name="connsiteY3" fmla="*/ 1523839 h 1567794"/>
              <a:gd name="connsiteX4" fmla="*/ 0 w 2891697"/>
              <a:gd name="connsiteY4" fmla="*/ 0 h 1567794"/>
              <a:gd name="connsiteX0" fmla="*/ 0 w 2724437"/>
              <a:gd name="connsiteY0" fmla="*/ 0 h 1567794"/>
              <a:gd name="connsiteX1" fmla="*/ 2724437 w 2724437"/>
              <a:gd name="connsiteY1" fmla="*/ 117438 h 1567794"/>
              <a:gd name="connsiteX2" fmla="*/ 2689516 w 2724437"/>
              <a:gd name="connsiteY2" fmla="*/ 1567794 h 1567794"/>
              <a:gd name="connsiteX3" fmla="*/ 320002 w 2724437"/>
              <a:gd name="connsiteY3" fmla="*/ 1523839 h 1567794"/>
              <a:gd name="connsiteX4" fmla="*/ 0 w 2724437"/>
              <a:gd name="connsiteY4" fmla="*/ 0 h 1567794"/>
              <a:gd name="connsiteX0" fmla="*/ 0 w 2747583"/>
              <a:gd name="connsiteY0" fmla="*/ 0 h 1567794"/>
              <a:gd name="connsiteX1" fmla="*/ 2747583 w 2747583"/>
              <a:gd name="connsiteY1" fmla="*/ 92067 h 1567794"/>
              <a:gd name="connsiteX2" fmla="*/ 2689516 w 2747583"/>
              <a:gd name="connsiteY2" fmla="*/ 1567794 h 1567794"/>
              <a:gd name="connsiteX3" fmla="*/ 320002 w 2747583"/>
              <a:gd name="connsiteY3" fmla="*/ 1523839 h 1567794"/>
              <a:gd name="connsiteX4" fmla="*/ 0 w 2747583"/>
              <a:gd name="connsiteY4" fmla="*/ 0 h 1567794"/>
              <a:gd name="connsiteX0" fmla="*/ 0 w 2701942"/>
              <a:gd name="connsiteY0" fmla="*/ 0 h 1551187"/>
              <a:gd name="connsiteX1" fmla="*/ 2701942 w 2701942"/>
              <a:gd name="connsiteY1" fmla="*/ 75460 h 1551187"/>
              <a:gd name="connsiteX2" fmla="*/ 2643875 w 2701942"/>
              <a:gd name="connsiteY2" fmla="*/ 1551187 h 1551187"/>
              <a:gd name="connsiteX3" fmla="*/ 274361 w 2701942"/>
              <a:gd name="connsiteY3" fmla="*/ 1507232 h 1551187"/>
              <a:gd name="connsiteX4" fmla="*/ 0 w 2701942"/>
              <a:gd name="connsiteY4" fmla="*/ 0 h 1551187"/>
              <a:gd name="connsiteX0" fmla="*/ 0 w 2733066"/>
              <a:gd name="connsiteY0" fmla="*/ 0 h 1536670"/>
              <a:gd name="connsiteX1" fmla="*/ 2733066 w 2733066"/>
              <a:gd name="connsiteY1" fmla="*/ 60943 h 1536670"/>
              <a:gd name="connsiteX2" fmla="*/ 2674999 w 2733066"/>
              <a:gd name="connsiteY2" fmla="*/ 1536670 h 1536670"/>
              <a:gd name="connsiteX3" fmla="*/ 305485 w 2733066"/>
              <a:gd name="connsiteY3" fmla="*/ 1492715 h 1536670"/>
              <a:gd name="connsiteX4" fmla="*/ 0 w 2733066"/>
              <a:gd name="connsiteY4" fmla="*/ 0 h 1536670"/>
              <a:gd name="connsiteX0" fmla="*/ 131911 w 2864977"/>
              <a:gd name="connsiteY0" fmla="*/ 0 h 1536670"/>
              <a:gd name="connsiteX1" fmla="*/ 2864977 w 2864977"/>
              <a:gd name="connsiteY1" fmla="*/ 60943 h 1536670"/>
              <a:gd name="connsiteX2" fmla="*/ 2806910 w 2864977"/>
              <a:gd name="connsiteY2" fmla="*/ 1536670 h 1536670"/>
              <a:gd name="connsiteX3" fmla="*/ 0 w 2864977"/>
              <a:gd name="connsiteY3" fmla="*/ 1497130 h 1536670"/>
              <a:gd name="connsiteX4" fmla="*/ 131911 w 2864977"/>
              <a:gd name="connsiteY4" fmla="*/ 0 h 1536670"/>
              <a:gd name="connsiteX0" fmla="*/ 256496 w 2864977"/>
              <a:gd name="connsiteY0" fmla="*/ -1 h 1507479"/>
              <a:gd name="connsiteX1" fmla="*/ 2864977 w 2864977"/>
              <a:gd name="connsiteY1" fmla="*/ 31752 h 1507479"/>
              <a:gd name="connsiteX2" fmla="*/ 2806910 w 2864977"/>
              <a:gd name="connsiteY2" fmla="*/ 1507479 h 1507479"/>
              <a:gd name="connsiteX3" fmla="*/ 0 w 2864977"/>
              <a:gd name="connsiteY3" fmla="*/ 1467939 h 1507479"/>
              <a:gd name="connsiteX4" fmla="*/ 256496 w 2864977"/>
              <a:gd name="connsiteY4" fmla="*/ -1 h 1507479"/>
              <a:gd name="connsiteX0" fmla="*/ 273321 w 2864977"/>
              <a:gd name="connsiteY0" fmla="*/ -1 h 1585562"/>
              <a:gd name="connsiteX1" fmla="*/ 2864977 w 2864977"/>
              <a:gd name="connsiteY1" fmla="*/ 109835 h 1585562"/>
              <a:gd name="connsiteX2" fmla="*/ 2806910 w 2864977"/>
              <a:gd name="connsiteY2" fmla="*/ 1585562 h 1585562"/>
              <a:gd name="connsiteX3" fmla="*/ 0 w 2864977"/>
              <a:gd name="connsiteY3" fmla="*/ 1546022 h 1585562"/>
              <a:gd name="connsiteX4" fmla="*/ 273321 w 2864977"/>
              <a:gd name="connsiteY4" fmla="*/ -1 h 1585562"/>
              <a:gd name="connsiteX0" fmla="*/ 273321 w 2864977"/>
              <a:gd name="connsiteY0" fmla="*/ 0 h 1546023"/>
              <a:gd name="connsiteX1" fmla="*/ 2864977 w 2864977"/>
              <a:gd name="connsiteY1" fmla="*/ 109836 h 1546023"/>
              <a:gd name="connsiteX2" fmla="*/ 1955654 w 2864977"/>
              <a:gd name="connsiteY2" fmla="*/ 1465920 h 1546023"/>
              <a:gd name="connsiteX3" fmla="*/ 0 w 2864977"/>
              <a:gd name="connsiteY3" fmla="*/ 1546023 h 1546023"/>
              <a:gd name="connsiteX4" fmla="*/ 273321 w 2864977"/>
              <a:gd name="connsiteY4" fmla="*/ 0 h 1546023"/>
              <a:gd name="connsiteX0" fmla="*/ 273321 w 2321393"/>
              <a:gd name="connsiteY0" fmla="*/ 0 h 1546023"/>
              <a:gd name="connsiteX1" fmla="*/ 2321393 w 2321393"/>
              <a:gd name="connsiteY1" fmla="*/ 139847 h 1546023"/>
              <a:gd name="connsiteX2" fmla="*/ 1955654 w 2321393"/>
              <a:gd name="connsiteY2" fmla="*/ 1465920 h 1546023"/>
              <a:gd name="connsiteX3" fmla="*/ 0 w 2321393"/>
              <a:gd name="connsiteY3" fmla="*/ 1546023 h 1546023"/>
              <a:gd name="connsiteX4" fmla="*/ 273321 w 2321393"/>
              <a:gd name="connsiteY4" fmla="*/ 0 h 1546023"/>
              <a:gd name="connsiteX0" fmla="*/ 273321 w 2369693"/>
              <a:gd name="connsiteY0" fmla="*/ 0 h 1546023"/>
              <a:gd name="connsiteX1" fmla="*/ 2369693 w 2369693"/>
              <a:gd name="connsiteY1" fmla="*/ 163041 h 1546023"/>
              <a:gd name="connsiteX2" fmla="*/ 1955654 w 2369693"/>
              <a:gd name="connsiteY2" fmla="*/ 1465920 h 1546023"/>
              <a:gd name="connsiteX3" fmla="*/ 0 w 2369693"/>
              <a:gd name="connsiteY3" fmla="*/ 1546023 h 1546023"/>
              <a:gd name="connsiteX4" fmla="*/ 273321 w 2369693"/>
              <a:gd name="connsiteY4" fmla="*/ 0 h 154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693" h="1546023">
                <a:moveTo>
                  <a:pt x="273321" y="0"/>
                </a:moveTo>
                <a:lnTo>
                  <a:pt x="2369693" y="163041"/>
                </a:lnTo>
                <a:lnTo>
                  <a:pt x="1955654" y="1465920"/>
                </a:lnTo>
                <a:lnTo>
                  <a:pt x="0" y="1546023"/>
                </a:lnTo>
                <a:lnTo>
                  <a:pt x="273321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  <a:effectLst>
            <a:glow rad="88900">
              <a:srgbClr val="00FFFF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31552" y="1152753"/>
            <a:ext cx="2396793" cy="743683"/>
            <a:chOff x="5816609" y="-1879601"/>
            <a:chExt cx="2396793" cy="743683"/>
          </a:xfrm>
        </p:grpSpPr>
        <p:sp>
          <p:nvSpPr>
            <p:cNvPr id="114" name="Rounded Rectangular Callout 113"/>
            <p:cNvSpPr/>
            <p:nvPr/>
          </p:nvSpPr>
          <p:spPr>
            <a:xfrm>
              <a:off x="5816609" y="-1879601"/>
              <a:ext cx="2396793" cy="743683"/>
            </a:xfrm>
            <a:prstGeom prst="wedgeRoundRectCallout">
              <a:avLst>
                <a:gd name="adj1" fmla="val -36515"/>
                <a:gd name="adj2" fmla="val 88663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885032" y="-1806285"/>
              <a:ext cx="225994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Century Gothic" panose="020B0502020202020204" pitchFamily="34" charset="0"/>
                </a:rPr>
                <a:t>Live wire is also called as </a:t>
              </a:r>
              <a:r>
                <a:rPr lang="en-US" sz="1600" b="1" dirty="0" smtClean="0">
                  <a:solidFill>
                    <a:srgbClr val="0000FF"/>
                  </a:solidFill>
                  <a:latin typeface="Century Gothic" panose="020B0502020202020204" pitchFamily="34" charset="0"/>
                </a:rPr>
                <a:t>phase wire</a:t>
              </a:r>
              <a:endParaRPr lang="en-US" sz="1600" b="1" dirty="0">
                <a:solidFill>
                  <a:srgbClr val="0000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3186045" y="1230630"/>
            <a:ext cx="2913314" cy="990600"/>
            <a:chOff x="5928914" y="-1925321"/>
            <a:chExt cx="2913314" cy="990600"/>
          </a:xfrm>
        </p:grpSpPr>
        <p:sp>
          <p:nvSpPr>
            <p:cNvPr id="133" name="Rounded Rectangular Callout 132"/>
            <p:cNvSpPr/>
            <p:nvPr/>
          </p:nvSpPr>
          <p:spPr>
            <a:xfrm>
              <a:off x="5928914" y="-1925321"/>
              <a:ext cx="2913314" cy="990600"/>
            </a:xfrm>
            <a:prstGeom prst="wedgeRoundRectCallout">
              <a:avLst>
                <a:gd name="adj1" fmla="val 52785"/>
                <a:gd name="adj2" fmla="val 75022"/>
                <a:gd name="adj3" fmla="val 16667"/>
              </a:avLst>
            </a:prstGeom>
            <a:gradFill>
              <a:gsLst>
                <a:gs pos="97000">
                  <a:srgbClr val="FFFF00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929667" y="-1847850"/>
              <a:ext cx="29118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Century Gothic" panose="020B0502020202020204" pitchFamily="34" charset="0"/>
                </a:rPr>
                <a:t>The potential difference between the live wire and neutral wire is </a:t>
              </a:r>
              <a:r>
                <a:rPr lang="en-US" sz="16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220V – 250V </a:t>
              </a:r>
              <a:endParaRPr lang="en-US" sz="1600" b="1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8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2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2" grpId="0" animBg="1"/>
      <p:bldP spid="82" grpId="1" animBg="1"/>
      <p:bldP spid="63" grpId="0"/>
      <p:bldP spid="90" grpId="0" animBg="1"/>
      <p:bldP spid="90" grpId="1" animBg="1"/>
      <p:bldP spid="97" grpId="0" animBg="1"/>
      <p:bldP spid="97" grpId="1" animBg="1"/>
      <p:bldP spid="65" grpId="0"/>
      <p:bldP spid="2" grpId="0"/>
      <p:bldP spid="84" grpId="0" animBg="1"/>
      <p:bldP spid="84" grpId="1" animBg="1"/>
      <p:bldP spid="85" grpId="0" animBg="1"/>
      <p:bldP spid="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97"/>
          <a:stretch/>
        </p:blipFill>
        <p:spPr>
          <a:xfrm>
            <a:off x="0" y="4763"/>
            <a:ext cx="9144001" cy="5138737"/>
          </a:xfrm>
          <a:prstGeom prst="rect">
            <a:avLst/>
          </a:prstGeom>
        </p:spPr>
      </p:pic>
      <p:pic>
        <p:nvPicPr>
          <p:cNvPr id="92" name="Picture 91" descr="9909719-worker-puts-the-wires-in-the-w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975816"/>
            <a:ext cx="2558368" cy="28625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3" name="Straight Connector 92"/>
          <p:cNvCxnSpPr/>
          <p:nvPr/>
        </p:nvCxnSpPr>
        <p:spPr>
          <a:xfrm flipV="1">
            <a:off x="2133600" y="895350"/>
            <a:ext cx="3200400" cy="175260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94" name="Straight Connector 93"/>
          <p:cNvCxnSpPr/>
          <p:nvPr/>
        </p:nvCxnSpPr>
        <p:spPr>
          <a:xfrm>
            <a:off x="2133600" y="2647950"/>
            <a:ext cx="3352800" cy="914400"/>
          </a:xfrm>
          <a:prstGeom prst="line">
            <a:avLst/>
          </a:prstGeom>
          <a:noFill/>
          <a:ln w="285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95" name="Picture 94" descr="ramb2 wir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514" y="742950"/>
            <a:ext cx="2792481" cy="2877102"/>
          </a:xfrm>
          <a:prstGeom prst="rect">
            <a:avLst/>
          </a:prstGeom>
          <a:ln w="28575">
            <a:solidFill>
              <a:sysClr val="windowText" lastClr="000000">
                <a:lumMod val="95000"/>
                <a:lumOff val="5000"/>
              </a:sysClr>
            </a:solidFill>
          </a:ln>
        </p:spPr>
      </p:pic>
      <p:pic>
        <p:nvPicPr>
          <p:cNvPr id="123" name="Picture 122" descr="ramb2 wires.jp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8977" r="28977" b="4003"/>
          <a:stretch/>
        </p:blipFill>
        <p:spPr>
          <a:xfrm>
            <a:off x="3345180" y="-19050"/>
            <a:ext cx="1691640" cy="3925570"/>
          </a:xfrm>
          <a:prstGeom prst="rect">
            <a:avLst/>
          </a:prstGeom>
          <a:ln w="28575">
            <a:noFill/>
          </a:ln>
          <a:effectLst>
            <a:softEdge rad="63500"/>
          </a:effectLst>
        </p:spPr>
      </p:pic>
      <p:grpSp>
        <p:nvGrpSpPr>
          <p:cNvPr id="5" name="Group 4"/>
          <p:cNvGrpSpPr/>
          <p:nvPr/>
        </p:nvGrpSpPr>
        <p:grpSpPr>
          <a:xfrm>
            <a:off x="2362200" y="1312656"/>
            <a:ext cx="1073732" cy="497094"/>
            <a:chOff x="6081006" y="2239146"/>
            <a:chExt cx="1181106" cy="601484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6081006" y="2239146"/>
              <a:ext cx="1121721" cy="601484"/>
            </a:xfrm>
            <a:prstGeom prst="wedgeRoundRectCallout">
              <a:avLst>
                <a:gd name="adj1" fmla="val 76776"/>
                <a:gd name="adj2" fmla="val 4057"/>
                <a:gd name="adj3" fmla="val 16667"/>
              </a:avLst>
            </a:prstGeom>
            <a:gradFill>
              <a:gsLst>
                <a:gs pos="100000">
                  <a:srgbClr val="00FFFF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 bwMode="auto">
            <a:xfrm>
              <a:off x="6081006" y="2326141"/>
              <a:ext cx="1181106" cy="446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b="1" dirty="0" smtClean="0">
                  <a:solidFill>
                    <a:prstClr val="black"/>
                  </a:solidFill>
                </a:rPr>
                <a:t>Live wire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0590" y="1110546"/>
            <a:ext cx="1493010" cy="546804"/>
            <a:chOff x="5336558" y="-142955"/>
            <a:chExt cx="1642312" cy="6616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Rounded Rectangular Callout 24"/>
            <p:cNvSpPr/>
            <p:nvPr/>
          </p:nvSpPr>
          <p:spPr>
            <a:xfrm>
              <a:off x="5336558" y="-142955"/>
              <a:ext cx="1642312" cy="661632"/>
            </a:xfrm>
            <a:prstGeom prst="wedgeRoundRectCallout">
              <a:avLst>
                <a:gd name="adj1" fmla="val -52094"/>
                <a:gd name="adj2" fmla="val 85145"/>
                <a:gd name="adj3" fmla="val 16667"/>
              </a:avLst>
            </a:prstGeom>
            <a:gradFill>
              <a:gsLst>
                <a:gs pos="100000">
                  <a:srgbClr val="00FFFF"/>
                </a:gs>
                <a:gs pos="0">
                  <a:schemeClr val="bg1"/>
                </a:gs>
              </a:gsLst>
              <a:lin ang="108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5408816" y="-50866"/>
              <a:ext cx="1515454" cy="446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b="1" dirty="0" smtClean="0">
                  <a:solidFill>
                    <a:prstClr val="black"/>
                  </a:solidFill>
                </a:rPr>
                <a:t>Neutral wire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7200" y="75669"/>
            <a:ext cx="2105653" cy="776031"/>
            <a:chOff x="457200" y="75669"/>
            <a:chExt cx="2105653" cy="776031"/>
          </a:xfrm>
        </p:grpSpPr>
        <p:sp>
          <p:nvSpPr>
            <p:cNvPr id="31" name="Rounded Rectangle 30"/>
            <p:cNvSpPr/>
            <p:nvPr/>
          </p:nvSpPr>
          <p:spPr>
            <a:xfrm>
              <a:off x="457200" y="285750"/>
              <a:ext cx="1745383" cy="408623"/>
            </a:xfrm>
            <a:prstGeom prst="roundRect">
              <a:avLst/>
            </a:prstGeom>
            <a:solidFill>
              <a:srgbClr val="99FF33"/>
            </a:solidFill>
            <a:ln w="190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kumimoji="1" lang="en-US" b="1" dirty="0">
                  <a:solidFill>
                    <a:prstClr val="black"/>
                  </a:solidFill>
                </a:rPr>
                <a:t>Short </a:t>
              </a:r>
              <a:r>
                <a:rPr kumimoji="1" lang="en-US" b="1" dirty="0" smtClean="0">
                  <a:solidFill>
                    <a:prstClr val="black"/>
                  </a:solidFill>
                </a:rPr>
                <a:t>circuit       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32" name="Picture 2" descr="D:\d drive\MJ WORK\Pooja mam (physics)\Rashi mam\Electrical Power And Household Circuits (9.11.2015) Final\Images\stock-vector-speedy-electrician-215099326 copy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44" y="75669"/>
              <a:ext cx="786809" cy="776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3" descr="D:\d drive\MJ WORK\Pooja mam (physics)\Rahul sir\Ch-4_ELECTRIC SPARK (NEW)\Raw file\5_watt_pearl_gls_led_light_bulb_edison_screw_e27_ cop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62400" y="3409950"/>
            <a:ext cx="5562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d drive\MJ WORK\Pooja mam (physics)\Rahul sir\Ch-4_ELECTRIC SPARK (NEW)\Raw file\glow blub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11619" y="3313938"/>
            <a:ext cx="673019" cy="11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3670564" y="30480"/>
            <a:ext cx="370576" cy="3281680"/>
          </a:xfrm>
          <a:custGeom>
            <a:avLst/>
            <a:gdLst>
              <a:gd name="connsiteX0" fmla="*/ 15680 w 343340"/>
              <a:gd name="connsiteY0" fmla="*/ 0 h 3268980"/>
              <a:gd name="connsiteX1" fmla="*/ 440 w 343340"/>
              <a:gd name="connsiteY1" fmla="*/ 868680 h 3268980"/>
              <a:gd name="connsiteX2" fmla="*/ 30920 w 343340"/>
              <a:gd name="connsiteY2" fmla="*/ 1798320 h 3268980"/>
              <a:gd name="connsiteX3" fmla="*/ 183320 w 343340"/>
              <a:gd name="connsiteY3" fmla="*/ 2872740 h 3268980"/>
              <a:gd name="connsiteX4" fmla="*/ 343340 w 343340"/>
              <a:gd name="connsiteY4" fmla="*/ 3268980 h 3268980"/>
              <a:gd name="connsiteX0" fmla="*/ 15680 w 343340"/>
              <a:gd name="connsiteY0" fmla="*/ 0 h 3268980"/>
              <a:gd name="connsiteX1" fmla="*/ 440 w 343340"/>
              <a:gd name="connsiteY1" fmla="*/ 868680 h 3268980"/>
              <a:gd name="connsiteX2" fmla="*/ 30920 w 343340"/>
              <a:gd name="connsiteY2" fmla="*/ 1798320 h 3268980"/>
              <a:gd name="connsiteX3" fmla="*/ 234120 w 343340"/>
              <a:gd name="connsiteY3" fmla="*/ 2872740 h 3268980"/>
              <a:gd name="connsiteX4" fmla="*/ 343340 w 343340"/>
              <a:gd name="connsiteY4" fmla="*/ 3268980 h 3268980"/>
              <a:gd name="connsiteX0" fmla="*/ 15680 w 368740"/>
              <a:gd name="connsiteY0" fmla="*/ 0 h 3281680"/>
              <a:gd name="connsiteX1" fmla="*/ 440 w 368740"/>
              <a:gd name="connsiteY1" fmla="*/ 868680 h 3281680"/>
              <a:gd name="connsiteX2" fmla="*/ 30920 w 368740"/>
              <a:gd name="connsiteY2" fmla="*/ 1798320 h 3281680"/>
              <a:gd name="connsiteX3" fmla="*/ 234120 w 368740"/>
              <a:gd name="connsiteY3" fmla="*/ 2872740 h 3281680"/>
              <a:gd name="connsiteX4" fmla="*/ 368740 w 368740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576" h="3281680">
                <a:moveTo>
                  <a:pt x="17516" y="0"/>
                </a:moveTo>
                <a:cubicBezTo>
                  <a:pt x="8626" y="284480"/>
                  <a:pt x="-5556" y="566843"/>
                  <a:pt x="2276" y="868680"/>
                </a:cubicBezTo>
                <a:cubicBezTo>
                  <a:pt x="10108" y="1170517"/>
                  <a:pt x="44609" y="1445260"/>
                  <a:pt x="64506" y="1811020"/>
                </a:cubicBezTo>
                <a:cubicBezTo>
                  <a:pt x="84403" y="2176780"/>
                  <a:pt x="137319" y="2637155"/>
                  <a:pt x="235956" y="2872740"/>
                </a:cubicBezTo>
                <a:cubicBezTo>
                  <a:pt x="334593" y="3108325"/>
                  <a:pt x="316601" y="3187065"/>
                  <a:pt x="370576" y="3281680"/>
                </a:cubicBezTo>
              </a:path>
            </a:pathLst>
          </a:custGeom>
          <a:noFill/>
          <a:ln w="149225" cap="flat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flipH="1">
            <a:off x="4239872" y="6858"/>
            <a:ext cx="237735" cy="3383280"/>
          </a:xfrm>
          <a:custGeom>
            <a:avLst/>
            <a:gdLst>
              <a:gd name="connsiteX0" fmla="*/ 15680 w 343340"/>
              <a:gd name="connsiteY0" fmla="*/ 0 h 3268980"/>
              <a:gd name="connsiteX1" fmla="*/ 440 w 343340"/>
              <a:gd name="connsiteY1" fmla="*/ 868680 h 3268980"/>
              <a:gd name="connsiteX2" fmla="*/ 30920 w 343340"/>
              <a:gd name="connsiteY2" fmla="*/ 1798320 h 3268980"/>
              <a:gd name="connsiteX3" fmla="*/ 183320 w 343340"/>
              <a:gd name="connsiteY3" fmla="*/ 2872740 h 3268980"/>
              <a:gd name="connsiteX4" fmla="*/ 343340 w 343340"/>
              <a:gd name="connsiteY4" fmla="*/ 3268980 h 3268980"/>
              <a:gd name="connsiteX0" fmla="*/ 15680 w 343340"/>
              <a:gd name="connsiteY0" fmla="*/ 0 h 3268980"/>
              <a:gd name="connsiteX1" fmla="*/ 440 w 343340"/>
              <a:gd name="connsiteY1" fmla="*/ 868680 h 3268980"/>
              <a:gd name="connsiteX2" fmla="*/ 30920 w 343340"/>
              <a:gd name="connsiteY2" fmla="*/ 1798320 h 3268980"/>
              <a:gd name="connsiteX3" fmla="*/ 234120 w 343340"/>
              <a:gd name="connsiteY3" fmla="*/ 2872740 h 3268980"/>
              <a:gd name="connsiteX4" fmla="*/ 343340 w 343340"/>
              <a:gd name="connsiteY4" fmla="*/ 3268980 h 3268980"/>
              <a:gd name="connsiteX0" fmla="*/ 15680 w 368740"/>
              <a:gd name="connsiteY0" fmla="*/ 0 h 3281680"/>
              <a:gd name="connsiteX1" fmla="*/ 440 w 368740"/>
              <a:gd name="connsiteY1" fmla="*/ 868680 h 3281680"/>
              <a:gd name="connsiteX2" fmla="*/ 30920 w 368740"/>
              <a:gd name="connsiteY2" fmla="*/ 1798320 h 3281680"/>
              <a:gd name="connsiteX3" fmla="*/ 234120 w 368740"/>
              <a:gd name="connsiteY3" fmla="*/ 2872740 h 3281680"/>
              <a:gd name="connsiteX4" fmla="*/ 368740 w 368740"/>
              <a:gd name="connsiteY4" fmla="*/ 3281680 h 3281680"/>
              <a:gd name="connsiteX0" fmla="*/ 17516 w 370576"/>
              <a:gd name="connsiteY0" fmla="*/ 0 h 3281680"/>
              <a:gd name="connsiteX1" fmla="*/ 2276 w 370576"/>
              <a:gd name="connsiteY1" fmla="*/ 868680 h 3281680"/>
              <a:gd name="connsiteX2" fmla="*/ 64506 w 370576"/>
              <a:gd name="connsiteY2" fmla="*/ 1811020 h 3281680"/>
              <a:gd name="connsiteX3" fmla="*/ 235956 w 370576"/>
              <a:gd name="connsiteY3" fmla="*/ 2872740 h 3281680"/>
              <a:gd name="connsiteX4" fmla="*/ 370576 w 370576"/>
              <a:gd name="connsiteY4" fmla="*/ 3281680 h 3281680"/>
              <a:gd name="connsiteX0" fmla="*/ 137921 w 490981"/>
              <a:gd name="connsiteY0" fmla="*/ 0 h 3281680"/>
              <a:gd name="connsiteX1" fmla="*/ 122681 w 490981"/>
              <a:gd name="connsiteY1" fmla="*/ 868680 h 3281680"/>
              <a:gd name="connsiteX2" fmla="*/ 7111 w 490981"/>
              <a:gd name="connsiteY2" fmla="*/ 1868170 h 3281680"/>
              <a:gd name="connsiteX3" fmla="*/ 356361 w 490981"/>
              <a:gd name="connsiteY3" fmla="*/ 2872740 h 3281680"/>
              <a:gd name="connsiteX4" fmla="*/ 490981 w 490981"/>
              <a:gd name="connsiteY4" fmla="*/ 3281680 h 3281680"/>
              <a:gd name="connsiteX0" fmla="*/ 144375 w 497435"/>
              <a:gd name="connsiteY0" fmla="*/ 0 h 3281680"/>
              <a:gd name="connsiteX1" fmla="*/ 78335 w 497435"/>
              <a:gd name="connsiteY1" fmla="*/ 875030 h 3281680"/>
              <a:gd name="connsiteX2" fmla="*/ 13565 w 497435"/>
              <a:gd name="connsiteY2" fmla="*/ 1868170 h 3281680"/>
              <a:gd name="connsiteX3" fmla="*/ 362815 w 497435"/>
              <a:gd name="connsiteY3" fmla="*/ 2872740 h 3281680"/>
              <a:gd name="connsiteX4" fmla="*/ 497435 w 497435"/>
              <a:gd name="connsiteY4" fmla="*/ 3281680 h 3281680"/>
              <a:gd name="connsiteX0" fmla="*/ 255478 w 608538"/>
              <a:gd name="connsiteY0" fmla="*/ 0 h 3281680"/>
              <a:gd name="connsiteX1" fmla="*/ 189438 w 608538"/>
              <a:gd name="connsiteY1" fmla="*/ 875030 h 3281680"/>
              <a:gd name="connsiteX2" fmla="*/ 124668 w 608538"/>
              <a:gd name="connsiteY2" fmla="*/ 1868170 h 3281680"/>
              <a:gd name="connsiteX3" fmla="*/ 23068 w 608538"/>
              <a:gd name="connsiteY3" fmla="*/ 2999740 h 3281680"/>
              <a:gd name="connsiteX4" fmla="*/ 608538 w 608538"/>
              <a:gd name="connsiteY4" fmla="*/ 3281680 h 3281680"/>
              <a:gd name="connsiteX0" fmla="*/ 238815 w 238815"/>
              <a:gd name="connsiteY0" fmla="*/ 0 h 3345180"/>
              <a:gd name="connsiteX1" fmla="*/ 172775 w 238815"/>
              <a:gd name="connsiteY1" fmla="*/ 875030 h 3345180"/>
              <a:gd name="connsiteX2" fmla="*/ 108005 w 238815"/>
              <a:gd name="connsiteY2" fmla="*/ 1868170 h 3345180"/>
              <a:gd name="connsiteX3" fmla="*/ 6405 w 238815"/>
              <a:gd name="connsiteY3" fmla="*/ 2999740 h 3345180"/>
              <a:gd name="connsiteX4" fmla="*/ 45775 w 238815"/>
              <a:gd name="connsiteY4" fmla="*/ 3345180 h 3345180"/>
              <a:gd name="connsiteX0" fmla="*/ 255382 w 255382"/>
              <a:gd name="connsiteY0" fmla="*/ 0 h 3313430"/>
              <a:gd name="connsiteX1" fmla="*/ 189342 w 255382"/>
              <a:gd name="connsiteY1" fmla="*/ 875030 h 3313430"/>
              <a:gd name="connsiteX2" fmla="*/ 124572 w 255382"/>
              <a:gd name="connsiteY2" fmla="*/ 1868170 h 3313430"/>
              <a:gd name="connsiteX3" fmla="*/ 22972 w 255382"/>
              <a:gd name="connsiteY3" fmla="*/ 2999740 h 3313430"/>
              <a:gd name="connsiteX4" fmla="*/ 30592 w 255382"/>
              <a:gd name="connsiteY4" fmla="*/ 3313430 h 3313430"/>
              <a:gd name="connsiteX0" fmla="*/ 251316 w 251316"/>
              <a:gd name="connsiteY0" fmla="*/ 0 h 3357880"/>
              <a:gd name="connsiteX1" fmla="*/ 185276 w 251316"/>
              <a:gd name="connsiteY1" fmla="*/ 875030 h 3357880"/>
              <a:gd name="connsiteX2" fmla="*/ 120506 w 251316"/>
              <a:gd name="connsiteY2" fmla="*/ 1868170 h 3357880"/>
              <a:gd name="connsiteX3" fmla="*/ 18906 w 251316"/>
              <a:gd name="connsiteY3" fmla="*/ 2999740 h 3357880"/>
              <a:gd name="connsiteX4" fmla="*/ 32876 w 251316"/>
              <a:gd name="connsiteY4" fmla="*/ 3357880 h 3357880"/>
              <a:gd name="connsiteX0" fmla="*/ 235786 w 235786"/>
              <a:gd name="connsiteY0" fmla="*/ 0 h 3357880"/>
              <a:gd name="connsiteX1" fmla="*/ 169746 w 235786"/>
              <a:gd name="connsiteY1" fmla="*/ 875030 h 3357880"/>
              <a:gd name="connsiteX2" fmla="*/ 104976 w 235786"/>
              <a:gd name="connsiteY2" fmla="*/ 1868170 h 3357880"/>
              <a:gd name="connsiteX3" fmla="*/ 3376 w 235786"/>
              <a:gd name="connsiteY3" fmla="*/ 2999740 h 3357880"/>
              <a:gd name="connsiteX4" fmla="*/ 17346 w 235786"/>
              <a:gd name="connsiteY4" fmla="*/ 3357880 h 3357880"/>
              <a:gd name="connsiteX0" fmla="*/ 237735 w 237735"/>
              <a:gd name="connsiteY0" fmla="*/ 0 h 3357880"/>
              <a:gd name="connsiteX1" fmla="*/ 171695 w 237735"/>
              <a:gd name="connsiteY1" fmla="*/ 875030 h 3357880"/>
              <a:gd name="connsiteX2" fmla="*/ 106925 w 237735"/>
              <a:gd name="connsiteY2" fmla="*/ 1868170 h 3357880"/>
              <a:gd name="connsiteX3" fmla="*/ 5325 w 237735"/>
              <a:gd name="connsiteY3" fmla="*/ 2999740 h 3357880"/>
              <a:gd name="connsiteX4" fmla="*/ 19295 w 237735"/>
              <a:gd name="connsiteY4" fmla="*/ 3357880 h 3357880"/>
              <a:gd name="connsiteX0" fmla="*/ 237735 w 237735"/>
              <a:gd name="connsiteY0" fmla="*/ 0 h 3357880"/>
              <a:gd name="connsiteX1" fmla="*/ 171695 w 237735"/>
              <a:gd name="connsiteY1" fmla="*/ 875030 h 3357880"/>
              <a:gd name="connsiteX2" fmla="*/ 106925 w 237735"/>
              <a:gd name="connsiteY2" fmla="*/ 1868170 h 3357880"/>
              <a:gd name="connsiteX3" fmla="*/ 5325 w 237735"/>
              <a:gd name="connsiteY3" fmla="*/ 2999740 h 3357880"/>
              <a:gd name="connsiteX4" fmla="*/ 19295 w 237735"/>
              <a:gd name="connsiteY4" fmla="*/ 3357880 h 3357880"/>
              <a:gd name="connsiteX0" fmla="*/ 237735 w 237735"/>
              <a:gd name="connsiteY0" fmla="*/ 0 h 3383280"/>
              <a:gd name="connsiteX1" fmla="*/ 171695 w 237735"/>
              <a:gd name="connsiteY1" fmla="*/ 900430 h 3383280"/>
              <a:gd name="connsiteX2" fmla="*/ 106925 w 237735"/>
              <a:gd name="connsiteY2" fmla="*/ 1893570 h 3383280"/>
              <a:gd name="connsiteX3" fmla="*/ 5325 w 237735"/>
              <a:gd name="connsiteY3" fmla="*/ 3025140 h 3383280"/>
              <a:gd name="connsiteX4" fmla="*/ 19295 w 237735"/>
              <a:gd name="connsiteY4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5" h="3383280">
                <a:moveTo>
                  <a:pt x="237735" y="0"/>
                </a:moveTo>
                <a:cubicBezTo>
                  <a:pt x="228845" y="284480"/>
                  <a:pt x="193497" y="584835"/>
                  <a:pt x="171695" y="900430"/>
                </a:cubicBezTo>
                <a:cubicBezTo>
                  <a:pt x="149893" y="1216025"/>
                  <a:pt x="210853" y="1533102"/>
                  <a:pt x="106925" y="1893570"/>
                </a:cubicBezTo>
                <a:cubicBezTo>
                  <a:pt x="2997" y="2254038"/>
                  <a:pt x="19930" y="2776855"/>
                  <a:pt x="5325" y="3025140"/>
                </a:cubicBezTo>
                <a:cubicBezTo>
                  <a:pt x="-9280" y="3273425"/>
                  <a:pt x="9770" y="3282315"/>
                  <a:pt x="19295" y="3383280"/>
                </a:cubicBezTo>
              </a:path>
            </a:pathLst>
          </a:custGeom>
          <a:noFill/>
          <a:ln w="149225" cap="flat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ightning Bolt 123"/>
          <p:cNvSpPr/>
          <p:nvPr/>
        </p:nvSpPr>
        <p:spPr>
          <a:xfrm rot="4904558">
            <a:off x="4163444" y="890776"/>
            <a:ext cx="253748" cy="125957"/>
          </a:xfrm>
          <a:prstGeom prst="lightningBolt">
            <a:avLst/>
          </a:prstGeom>
          <a:solidFill>
            <a:sysClr val="window" lastClr="FFFFFF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25" name="Lightning Bolt 124"/>
          <p:cNvSpPr/>
          <p:nvPr/>
        </p:nvSpPr>
        <p:spPr>
          <a:xfrm rot="5400000" flipV="1">
            <a:off x="3605893" y="922702"/>
            <a:ext cx="237162" cy="91303"/>
          </a:xfrm>
          <a:prstGeom prst="lightningBolt">
            <a:avLst/>
          </a:prstGeom>
          <a:solidFill>
            <a:sysClr val="window" lastClr="FFFFFF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26" name="Lightning Bolt 125"/>
          <p:cNvSpPr/>
          <p:nvPr/>
        </p:nvSpPr>
        <p:spPr>
          <a:xfrm rot="6035956" flipV="1">
            <a:off x="3681903" y="2130353"/>
            <a:ext cx="237162" cy="91303"/>
          </a:xfrm>
          <a:prstGeom prst="lightningBolt">
            <a:avLst/>
          </a:prstGeom>
          <a:solidFill>
            <a:sysClr val="window" lastClr="FFFFFF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27" name="Lightning Bolt 126"/>
          <p:cNvSpPr/>
          <p:nvPr/>
        </p:nvSpPr>
        <p:spPr>
          <a:xfrm rot="5233031" flipV="1">
            <a:off x="3778331" y="2829432"/>
            <a:ext cx="286914" cy="128927"/>
          </a:xfrm>
          <a:prstGeom prst="lightningBolt">
            <a:avLst/>
          </a:prstGeom>
          <a:solidFill>
            <a:sysClr val="window" lastClr="FFFFFF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28" name="Lightning Bolt 127"/>
          <p:cNvSpPr/>
          <p:nvPr/>
        </p:nvSpPr>
        <p:spPr>
          <a:xfrm rot="18662998" flipV="1">
            <a:off x="4240825" y="2038392"/>
            <a:ext cx="237162" cy="91303"/>
          </a:xfrm>
          <a:prstGeom prst="lightningBolt">
            <a:avLst/>
          </a:prstGeom>
          <a:solidFill>
            <a:sysClr val="window" lastClr="FFFFFF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29" name="Flowchart: Connector 128"/>
          <p:cNvSpPr/>
          <p:nvPr/>
        </p:nvSpPr>
        <p:spPr>
          <a:xfrm flipV="1">
            <a:off x="3672300" y="319881"/>
            <a:ext cx="72000" cy="72000"/>
          </a:xfrm>
          <a:prstGeom prst="flowChartConnector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</a:endParaRPr>
          </a:p>
        </p:txBody>
      </p:sp>
      <p:sp>
        <p:nvSpPr>
          <p:cNvPr id="131" name="Flowchart: Connector 130"/>
          <p:cNvSpPr/>
          <p:nvPr/>
        </p:nvSpPr>
        <p:spPr>
          <a:xfrm flipV="1">
            <a:off x="3669420" y="321310"/>
            <a:ext cx="72000" cy="72000"/>
          </a:xfrm>
          <a:prstGeom prst="flowChartConnector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</a:endParaRPr>
          </a:p>
        </p:txBody>
      </p:sp>
      <p:sp>
        <p:nvSpPr>
          <p:cNvPr id="132" name="Lightning Bolt 131"/>
          <p:cNvSpPr/>
          <p:nvPr/>
        </p:nvSpPr>
        <p:spPr>
          <a:xfrm flipH="1">
            <a:off x="4008895" y="1048504"/>
            <a:ext cx="228600" cy="228600"/>
          </a:xfrm>
          <a:prstGeom prst="lightningBolt">
            <a:avLst/>
          </a:prstGeom>
          <a:solidFill>
            <a:srgbClr val="FFFF00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9BBB59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33" name="Lightning Bolt 132"/>
          <p:cNvSpPr/>
          <p:nvPr/>
        </p:nvSpPr>
        <p:spPr>
          <a:xfrm rot="19260672" flipH="1">
            <a:off x="3772511" y="1078687"/>
            <a:ext cx="228600" cy="228600"/>
          </a:xfrm>
          <a:prstGeom prst="lightningBolt">
            <a:avLst/>
          </a:prstGeom>
          <a:solidFill>
            <a:srgbClr val="FFFF00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9BBB59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sp>
        <p:nvSpPr>
          <p:cNvPr id="134" name="Lightning Bolt 133"/>
          <p:cNvSpPr/>
          <p:nvPr/>
        </p:nvSpPr>
        <p:spPr>
          <a:xfrm rot="5075047" flipH="1">
            <a:off x="3954654" y="1374022"/>
            <a:ext cx="228600" cy="228600"/>
          </a:xfrm>
          <a:prstGeom prst="lightningBolt">
            <a:avLst/>
          </a:prstGeom>
          <a:solidFill>
            <a:srgbClr val="FFFF00"/>
          </a:solidFill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>
            <a:glow rad="228600">
              <a:srgbClr val="9BBB59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IN" kern="0" dirty="0">
              <a:solidFill>
                <a:sysClr val="window" lastClr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82791" y="730673"/>
            <a:ext cx="551441" cy="2406014"/>
            <a:chOff x="6947678" y="-746907"/>
            <a:chExt cx="646691" cy="3273139"/>
          </a:xfrm>
        </p:grpSpPr>
        <p:sp>
          <p:nvSpPr>
            <p:cNvPr id="39" name="Freeform 38"/>
            <p:cNvSpPr/>
            <p:nvPr/>
          </p:nvSpPr>
          <p:spPr>
            <a:xfrm>
              <a:off x="6947678" y="-733797"/>
              <a:ext cx="303919" cy="3171539"/>
            </a:xfrm>
            <a:custGeom>
              <a:avLst/>
              <a:gdLst>
                <a:gd name="connsiteX0" fmla="*/ 15680 w 343340"/>
                <a:gd name="connsiteY0" fmla="*/ 0 h 3268980"/>
                <a:gd name="connsiteX1" fmla="*/ 440 w 343340"/>
                <a:gd name="connsiteY1" fmla="*/ 868680 h 3268980"/>
                <a:gd name="connsiteX2" fmla="*/ 30920 w 343340"/>
                <a:gd name="connsiteY2" fmla="*/ 1798320 h 3268980"/>
                <a:gd name="connsiteX3" fmla="*/ 183320 w 343340"/>
                <a:gd name="connsiteY3" fmla="*/ 2872740 h 3268980"/>
                <a:gd name="connsiteX4" fmla="*/ 343340 w 343340"/>
                <a:gd name="connsiteY4" fmla="*/ 3268980 h 3268980"/>
                <a:gd name="connsiteX0" fmla="*/ 15680 w 343340"/>
                <a:gd name="connsiteY0" fmla="*/ 0 h 3268980"/>
                <a:gd name="connsiteX1" fmla="*/ 440 w 343340"/>
                <a:gd name="connsiteY1" fmla="*/ 868680 h 3268980"/>
                <a:gd name="connsiteX2" fmla="*/ 30920 w 343340"/>
                <a:gd name="connsiteY2" fmla="*/ 1798320 h 3268980"/>
                <a:gd name="connsiteX3" fmla="*/ 234120 w 343340"/>
                <a:gd name="connsiteY3" fmla="*/ 2872740 h 3268980"/>
                <a:gd name="connsiteX4" fmla="*/ 343340 w 343340"/>
                <a:gd name="connsiteY4" fmla="*/ 3268980 h 3268980"/>
                <a:gd name="connsiteX0" fmla="*/ 15680 w 368740"/>
                <a:gd name="connsiteY0" fmla="*/ 0 h 3281680"/>
                <a:gd name="connsiteX1" fmla="*/ 440 w 368740"/>
                <a:gd name="connsiteY1" fmla="*/ 868680 h 3281680"/>
                <a:gd name="connsiteX2" fmla="*/ 30920 w 368740"/>
                <a:gd name="connsiteY2" fmla="*/ 1798320 h 3281680"/>
                <a:gd name="connsiteX3" fmla="*/ 234120 w 368740"/>
                <a:gd name="connsiteY3" fmla="*/ 2872740 h 3281680"/>
                <a:gd name="connsiteX4" fmla="*/ 368740 w 368740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7516 w 331481"/>
                <a:gd name="connsiteY0" fmla="*/ 0 h 3210413"/>
                <a:gd name="connsiteX1" fmla="*/ 2276 w 331481"/>
                <a:gd name="connsiteY1" fmla="*/ 868680 h 3210413"/>
                <a:gd name="connsiteX2" fmla="*/ 64506 w 331481"/>
                <a:gd name="connsiteY2" fmla="*/ 1811020 h 3210413"/>
                <a:gd name="connsiteX3" fmla="*/ 235956 w 331481"/>
                <a:gd name="connsiteY3" fmla="*/ 2872740 h 3210413"/>
                <a:gd name="connsiteX4" fmla="*/ 331481 w 331481"/>
                <a:gd name="connsiteY4" fmla="*/ 3210413 h 3210413"/>
                <a:gd name="connsiteX0" fmla="*/ 17516 w 331481"/>
                <a:gd name="connsiteY0" fmla="*/ 0 h 3210413"/>
                <a:gd name="connsiteX1" fmla="*/ 2276 w 331481"/>
                <a:gd name="connsiteY1" fmla="*/ 868680 h 3210413"/>
                <a:gd name="connsiteX2" fmla="*/ 64506 w 331481"/>
                <a:gd name="connsiteY2" fmla="*/ 1811020 h 3210413"/>
                <a:gd name="connsiteX3" fmla="*/ 202445 w 331481"/>
                <a:gd name="connsiteY3" fmla="*/ 2866261 h 3210413"/>
                <a:gd name="connsiteX4" fmla="*/ 331481 w 331481"/>
                <a:gd name="connsiteY4" fmla="*/ 3210413 h 3210413"/>
                <a:gd name="connsiteX0" fmla="*/ 17516 w 331481"/>
                <a:gd name="connsiteY0" fmla="*/ 0 h 3152104"/>
                <a:gd name="connsiteX1" fmla="*/ 2276 w 331481"/>
                <a:gd name="connsiteY1" fmla="*/ 810371 h 3152104"/>
                <a:gd name="connsiteX2" fmla="*/ 64506 w 331481"/>
                <a:gd name="connsiteY2" fmla="*/ 1752711 h 3152104"/>
                <a:gd name="connsiteX3" fmla="*/ 202445 w 331481"/>
                <a:gd name="connsiteY3" fmla="*/ 2807952 h 3152104"/>
                <a:gd name="connsiteX4" fmla="*/ 331481 w 331481"/>
                <a:gd name="connsiteY4" fmla="*/ 3152104 h 3152104"/>
                <a:gd name="connsiteX0" fmla="*/ 43356 w 329396"/>
                <a:gd name="connsiteY0" fmla="*/ 0 h 3171540"/>
                <a:gd name="connsiteX1" fmla="*/ 191 w 329396"/>
                <a:gd name="connsiteY1" fmla="*/ 829807 h 3171540"/>
                <a:gd name="connsiteX2" fmla="*/ 62421 w 329396"/>
                <a:gd name="connsiteY2" fmla="*/ 1772147 h 3171540"/>
                <a:gd name="connsiteX3" fmla="*/ 200360 w 329396"/>
                <a:gd name="connsiteY3" fmla="*/ 2827388 h 3171540"/>
                <a:gd name="connsiteX4" fmla="*/ 329396 w 329396"/>
                <a:gd name="connsiteY4" fmla="*/ 3171540 h 3171540"/>
                <a:gd name="connsiteX0" fmla="*/ 15864 w 301904"/>
                <a:gd name="connsiteY0" fmla="*/ 0 h 3171540"/>
                <a:gd name="connsiteX1" fmla="*/ 625 w 301904"/>
                <a:gd name="connsiteY1" fmla="*/ 829807 h 3171540"/>
                <a:gd name="connsiteX2" fmla="*/ 34929 w 301904"/>
                <a:gd name="connsiteY2" fmla="*/ 1772147 h 3171540"/>
                <a:gd name="connsiteX3" fmla="*/ 172868 w 301904"/>
                <a:gd name="connsiteY3" fmla="*/ 2827388 h 3171540"/>
                <a:gd name="connsiteX4" fmla="*/ 301904 w 301904"/>
                <a:gd name="connsiteY4" fmla="*/ 3171540 h 3171540"/>
                <a:gd name="connsiteX0" fmla="*/ 32273 w 318313"/>
                <a:gd name="connsiteY0" fmla="*/ 0 h 3171540"/>
                <a:gd name="connsiteX1" fmla="*/ 17034 w 318313"/>
                <a:gd name="connsiteY1" fmla="*/ 829807 h 3171540"/>
                <a:gd name="connsiteX2" fmla="*/ 51338 w 318313"/>
                <a:gd name="connsiteY2" fmla="*/ 1772147 h 3171540"/>
                <a:gd name="connsiteX3" fmla="*/ 189277 w 318313"/>
                <a:gd name="connsiteY3" fmla="*/ 2827388 h 3171540"/>
                <a:gd name="connsiteX4" fmla="*/ 318313 w 318313"/>
                <a:gd name="connsiteY4" fmla="*/ 3171540 h 3171540"/>
                <a:gd name="connsiteX0" fmla="*/ 17880 w 303920"/>
                <a:gd name="connsiteY0" fmla="*/ 0 h 3171540"/>
                <a:gd name="connsiteX1" fmla="*/ 2641 w 303920"/>
                <a:gd name="connsiteY1" fmla="*/ 829807 h 3171540"/>
                <a:gd name="connsiteX2" fmla="*/ 36945 w 303920"/>
                <a:gd name="connsiteY2" fmla="*/ 1772147 h 3171540"/>
                <a:gd name="connsiteX3" fmla="*/ 174884 w 303920"/>
                <a:gd name="connsiteY3" fmla="*/ 2827388 h 3171540"/>
                <a:gd name="connsiteX4" fmla="*/ 303920 w 303920"/>
                <a:gd name="connsiteY4" fmla="*/ 3171540 h 317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920" h="3171540">
                  <a:moveTo>
                    <a:pt x="17880" y="0"/>
                  </a:moveTo>
                  <a:cubicBezTo>
                    <a:pt x="8990" y="284480"/>
                    <a:pt x="-6122" y="534449"/>
                    <a:pt x="2641" y="829807"/>
                  </a:cubicBezTo>
                  <a:cubicBezTo>
                    <a:pt x="11404" y="1125165"/>
                    <a:pt x="8238" y="1439217"/>
                    <a:pt x="36945" y="1772147"/>
                  </a:cubicBezTo>
                  <a:cubicBezTo>
                    <a:pt x="65652" y="2105077"/>
                    <a:pt x="130388" y="2594156"/>
                    <a:pt x="174884" y="2827388"/>
                  </a:cubicBezTo>
                  <a:cubicBezTo>
                    <a:pt x="219380" y="3060620"/>
                    <a:pt x="249945" y="3076925"/>
                    <a:pt x="303920" y="3171540"/>
                  </a:cubicBezTo>
                </a:path>
              </a:pathLst>
            </a:custGeom>
            <a:noFill/>
            <a:ln w="76200" cap="flat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 flipH="1">
              <a:off x="7410327" y="-746907"/>
              <a:ext cx="184042" cy="3273139"/>
            </a:xfrm>
            <a:custGeom>
              <a:avLst/>
              <a:gdLst>
                <a:gd name="connsiteX0" fmla="*/ 15680 w 343340"/>
                <a:gd name="connsiteY0" fmla="*/ 0 h 3268980"/>
                <a:gd name="connsiteX1" fmla="*/ 440 w 343340"/>
                <a:gd name="connsiteY1" fmla="*/ 868680 h 3268980"/>
                <a:gd name="connsiteX2" fmla="*/ 30920 w 343340"/>
                <a:gd name="connsiteY2" fmla="*/ 1798320 h 3268980"/>
                <a:gd name="connsiteX3" fmla="*/ 183320 w 343340"/>
                <a:gd name="connsiteY3" fmla="*/ 2872740 h 3268980"/>
                <a:gd name="connsiteX4" fmla="*/ 343340 w 343340"/>
                <a:gd name="connsiteY4" fmla="*/ 3268980 h 3268980"/>
                <a:gd name="connsiteX0" fmla="*/ 15680 w 343340"/>
                <a:gd name="connsiteY0" fmla="*/ 0 h 3268980"/>
                <a:gd name="connsiteX1" fmla="*/ 440 w 343340"/>
                <a:gd name="connsiteY1" fmla="*/ 868680 h 3268980"/>
                <a:gd name="connsiteX2" fmla="*/ 30920 w 343340"/>
                <a:gd name="connsiteY2" fmla="*/ 1798320 h 3268980"/>
                <a:gd name="connsiteX3" fmla="*/ 234120 w 343340"/>
                <a:gd name="connsiteY3" fmla="*/ 2872740 h 3268980"/>
                <a:gd name="connsiteX4" fmla="*/ 343340 w 343340"/>
                <a:gd name="connsiteY4" fmla="*/ 3268980 h 3268980"/>
                <a:gd name="connsiteX0" fmla="*/ 15680 w 368740"/>
                <a:gd name="connsiteY0" fmla="*/ 0 h 3281680"/>
                <a:gd name="connsiteX1" fmla="*/ 440 w 368740"/>
                <a:gd name="connsiteY1" fmla="*/ 868680 h 3281680"/>
                <a:gd name="connsiteX2" fmla="*/ 30920 w 368740"/>
                <a:gd name="connsiteY2" fmla="*/ 1798320 h 3281680"/>
                <a:gd name="connsiteX3" fmla="*/ 234120 w 368740"/>
                <a:gd name="connsiteY3" fmla="*/ 2872740 h 3281680"/>
                <a:gd name="connsiteX4" fmla="*/ 368740 w 368740"/>
                <a:gd name="connsiteY4" fmla="*/ 3281680 h 3281680"/>
                <a:gd name="connsiteX0" fmla="*/ 17516 w 370576"/>
                <a:gd name="connsiteY0" fmla="*/ 0 h 3281680"/>
                <a:gd name="connsiteX1" fmla="*/ 2276 w 370576"/>
                <a:gd name="connsiteY1" fmla="*/ 868680 h 3281680"/>
                <a:gd name="connsiteX2" fmla="*/ 64506 w 370576"/>
                <a:gd name="connsiteY2" fmla="*/ 1811020 h 3281680"/>
                <a:gd name="connsiteX3" fmla="*/ 235956 w 370576"/>
                <a:gd name="connsiteY3" fmla="*/ 2872740 h 3281680"/>
                <a:gd name="connsiteX4" fmla="*/ 370576 w 370576"/>
                <a:gd name="connsiteY4" fmla="*/ 3281680 h 3281680"/>
                <a:gd name="connsiteX0" fmla="*/ 137921 w 490981"/>
                <a:gd name="connsiteY0" fmla="*/ 0 h 3281680"/>
                <a:gd name="connsiteX1" fmla="*/ 122681 w 490981"/>
                <a:gd name="connsiteY1" fmla="*/ 868680 h 3281680"/>
                <a:gd name="connsiteX2" fmla="*/ 7111 w 490981"/>
                <a:gd name="connsiteY2" fmla="*/ 1868170 h 3281680"/>
                <a:gd name="connsiteX3" fmla="*/ 356361 w 490981"/>
                <a:gd name="connsiteY3" fmla="*/ 2872740 h 3281680"/>
                <a:gd name="connsiteX4" fmla="*/ 490981 w 490981"/>
                <a:gd name="connsiteY4" fmla="*/ 3281680 h 3281680"/>
                <a:gd name="connsiteX0" fmla="*/ 144375 w 497435"/>
                <a:gd name="connsiteY0" fmla="*/ 0 h 3281680"/>
                <a:gd name="connsiteX1" fmla="*/ 78335 w 497435"/>
                <a:gd name="connsiteY1" fmla="*/ 875030 h 3281680"/>
                <a:gd name="connsiteX2" fmla="*/ 13565 w 497435"/>
                <a:gd name="connsiteY2" fmla="*/ 1868170 h 3281680"/>
                <a:gd name="connsiteX3" fmla="*/ 362815 w 497435"/>
                <a:gd name="connsiteY3" fmla="*/ 2872740 h 3281680"/>
                <a:gd name="connsiteX4" fmla="*/ 497435 w 497435"/>
                <a:gd name="connsiteY4" fmla="*/ 3281680 h 3281680"/>
                <a:gd name="connsiteX0" fmla="*/ 255478 w 608538"/>
                <a:gd name="connsiteY0" fmla="*/ 0 h 3281680"/>
                <a:gd name="connsiteX1" fmla="*/ 189438 w 608538"/>
                <a:gd name="connsiteY1" fmla="*/ 875030 h 3281680"/>
                <a:gd name="connsiteX2" fmla="*/ 124668 w 608538"/>
                <a:gd name="connsiteY2" fmla="*/ 1868170 h 3281680"/>
                <a:gd name="connsiteX3" fmla="*/ 23068 w 608538"/>
                <a:gd name="connsiteY3" fmla="*/ 2999740 h 3281680"/>
                <a:gd name="connsiteX4" fmla="*/ 608538 w 608538"/>
                <a:gd name="connsiteY4" fmla="*/ 3281680 h 3281680"/>
                <a:gd name="connsiteX0" fmla="*/ 238815 w 238815"/>
                <a:gd name="connsiteY0" fmla="*/ 0 h 3345180"/>
                <a:gd name="connsiteX1" fmla="*/ 172775 w 238815"/>
                <a:gd name="connsiteY1" fmla="*/ 875030 h 3345180"/>
                <a:gd name="connsiteX2" fmla="*/ 108005 w 238815"/>
                <a:gd name="connsiteY2" fmla="*/ 1868170 h 3345180"/>
                <a:gd name="connsiteX3" fmla="*/ 6405 w 238815"/>
                <a:gd name="connsiteY3" fmla="*/ 2999740 h 3345180"/>
                <a:gd name="connsiteX4" fmla="*/ 45775 w 238815"/>
                <a:gd name="connsiteY4" fmla="*/ 3345180 h 3345180"/>
                <a:gd name="connsiteX0" fmla="*/ 255382 w 255382"/>
                <a:gd name="connsiteY0" fmla="*/ 0 h 3313430"/>
                <a:gd name="connsiteX1" fmla="*/ 189342 w 255382"/>
                <a:gd name="connsiteY1" fmla="*/ 875030 h 3313430"/>
                <a:gd name="connsiteX2" fmla="*/ 124572 w 255382"/>
                <a:gd name="connsiteY2" fmla="*/ 1868170 h 3313430"/>
                <a:gd name="connsiteX3" fmla="*/ 22972 w 255382"/>
                <a:gd name="connsiteY3" fmla="*/ 2999740 h 3313430"/>
                <a:gd name="connsiteX4" fmla="*/ 30592 w 255382"/>
                <a:gd name="connsiteY4" fmla="*/ 3313430 h 3313430"/>
                <a:gd name="connsiteX0" fmla="*/ 251316 w 251316"/>
                <a:gd name="connsiteY0" fmla="*/ 0 h 3357880"/>
                <a:gd name="connsiteX1" fmla="*/ 185276 w 251316"/>
                <a:gd name="connsiteY1" fmla="*/ 875030 h 3357880"/>
                <a:gd name="connsiteX2" fmla="*/ 120506 w 251316"/>
                <a:gd name="connsiteY2" fmla="*/ 1868170 h 3357880"/>
                <a:gd name="connsiteX3" fmla="*/ 18906 w 251316"/>
                <a:gd name="connsiteY3" fmla="*/ 2999740 h 3357880"/>
                <a:gd name="connsiteX4" fmla="*/ 32876 w 251316"/>
                <a:gd name="connsiteY4" fmla="*/ 3357880 h 3357880"/>
                <a:gd name="connsiteX0" fmla="*/ 235786 w 235786"/>
                <a:gd name="connsiteY0" fmla="*/ 0 h 3357880"/>
                <a:gd name="connsiteX1" fmla="*/ 169746 w 235786"/>
                <a:gd name="connsiteY1" fmla="*/ 875030 h 3357880"/>
                <a:gd name="connsiteX2" fmla="*/ 104976 w 235786"/>
                <a:gd name="connsiteY2" fmla="*/ 1868170 h 3357880"/>
                <a:gd name="connsiteX3" fmla="*/ 3376 w 235786"/>
                <a:gd name="connsiteY3" fmla="*/ 2999740 h 3357880"/>
                <a:gd name="connsiteX4" fmla="*/ 17346 w 235786"/>
                <a:gd name="connsiteY4" fmla="*/ 3357880 h 3357880"/>
                <a:gd name="connsiteX0" fmla="*/ 237735 w 237735"/>
                <a:gd name="connsiteY0" fmla="*/ 0 h 3357880"/>
                <a:gd name="connsiteX1" fmla="*/ 171695 w 237735"/>
                <a:gd name="connsiteY1" fmla="*/ 875030 h 3357880"/>
                <a:gd name="connsiteX2" fmla="*/ 106925 w 237735"/>
                <a:gd name="connsiteY2" fmla="*/ 1868170 h 3357880"/>
                <a:gd name="connsiteX3" fmla="*/ 5325 w 237735"/>
                <a:gd name="connsiteY3" fmla="*/ 2999740 h 3357880"/>
                <a:gd name="connsiteX4" fmla="*/ 19295 w 237735"/>
                <a:gd name="connsiteY4" fmla="*/ 3357880 h 3357880"/>
                <a:gd name="connsiteX0" fmla="*/ 237735 w 237735"/>
                <a:gd name="connsiteY0" fmla="*/ 0 h 3357880"/>
                <a:gd name="connsiteX1" fmla="*/ 171695 w 237735"/>
                <a:gd name="connsiteY1" fmla="*/ 875030 h 3357880"/>
                <a:gd name="connsiteX2" fmla="*/ 106925 w 237735"/>
                <a:gd name="connsiteY2" fmla="*/ 1868170 h 3357880"/>
                <a:gd name="connsiteX3" fmla="*/ 5325 w 237735"/>
                <a:gd name="connsiteY3" fmla="*/ 2999740 h 3357880"/>
                <a:gd name="connsiteX4" fmla="*/ 19295 w 237735"/>
                <a:gd name="connsiteY4" fmla="*/ 3357880 h 3357880"/>
                <a:gd name="connsiteX0" fmla="*/ 237735 w 237735"/>
                <a:gd name="connsiteY0" fmla="*/ 0 h 3383280"/>
                <a:gd name="connsiteX1" fmla="*/ 171695 w 237735"/>
                <a:gd name="connsiteY1" fmla="*/ 900430 h 3383280"/>
                <a:gd name="connsiteX2" fmla="*/ 106925 w 237735"/>
                <a:gd name="connsiteY2" fmla="*/ 1893570 h 3383280"/>
                <a:gd name="connsiteX3" fmla="*/ 5325 w 237735"/>
                <a:gd name="connsiteY3" fmla="*/ 3025140 h 3383280"/>
                <a:gd name="connsiteX4" fmla="*/ 19295 w 237735"/>
                <a:gd name="connsiteY4" fmla="*/ 3383280 h 3383280"/>
                <a:gd name="connsiteX0" fmla="*/ 209809 w 209809"/>
                <a:gd name="connsiteY0" fmla="*/ 0 h 3363843"/>
                <a:gd name="connsiteX1" fmla="*/ 171695 w 209809"/>
                <a:gd name="connsiteY1" fmla="*/ 880993 h 3363843"/>
                <a:gd name="connsiteX2" fmla="*/ 106925 w 209809"/>
                <a:gd name="connsiteY2" fmla="*/ 1874133 h 3363843"/>
                <a:gd name="connsiteX3" fmla="*/ 5325 w 209809"/>
                <a:gd name="connsiteY3" fmla="*/ 3005703 h 3363843"/>
                <a:gd name="connsiteX4" fmla="*/ 19295 w 209809"/>
                <a:gd name="connsiteY4" fmla="*/ 3363843 h 3363843"/>
                <a:gd name="connsiteX0" fmla="*/ 243320 w 243320"/>
                <a:gd name="connsiteY0" fmla="*/ 0 h 3344407"/>
                <a:gd name="connsiteX1" fmla="*/ 171695 w 243320"/>
                <a:gd name="connsiteY1" fmla="*/ 861557 h 3344407"/>
                <a:gd name="connsiteX2" fmla="*/ 106925 w 243320"/>
                <a:gd name="connsiteY2" fmla="*/ 1854697 h 3344407"/>
                <a:gd name="connsiteX3" fmla="*/ 5325 w 243320"/>
                <a:gd name="connsiteY3" fmla="*/ 2986267 h 3344407"/>
                <a:gd name="connsiteX4" fmla="*/ 19295 w 243320"/>
                <a:gd name="connsiteY4" fmla="*/ 3344407 h 3344407"/>
                <a:gd name="connsiteX0" fmla="*/ 220979 w 220979"/>
                <a:gd name="connsiteY0" fmla="*/ 0 h 3370323"/>
                <a:gd name="connsiteX1" fmla="*/ 171695 w 220979"/>
                <a:gd name="connsiteY1" fmla="*/ 887473 h 3370323"/>
                <a:gd name="connsiteX2" fmla="*/ 106925 w 220979"/>
                <a:gd name="connsiteY2" fmla="*/ 1880613 h 3370323"/>
                <a:gd name="connsiteX3" fmla="*/ 5325 w 220979"/>
                <a:gd name="connsiteY3" fmla="*/ 3012183 h 3370323"/>
                <a:gd name="connsiteX4" fmla="*/ 19295 w 220979"/>
                <a:gd name="connsiteY4" fmla="*/ 3370323 h 3370323"/>
                <a:gd name="connsiteX0" fmla="*/ 220979 w 220979"/>
                <a:gd name="connsiteY0" fmla="*/ 0 h 3370323"/>
                <a:gd name="connsiteX1" fmla="*/ 171695 w 220979"/>
                <a:gd name="connsiteY1" fmla="*/ 887473 h 3370323"/>
                <a:gd name="connsiteX2" fmla="*/ 106925 w 220979"/>
                <a:gd name="connsiteY2" fmla="*/ 1880613 h 3370323"/>
                <a:gd name="connsiteX3" fmla="*/ 5325 w 220979"/>
                <a:gd name="connsiteY3" fmla="*/ 3012183 h 3370323"/>
                <a:gd name="connsiteX4" fmla="*/ 19295 w 220979"/>
                <a:gd name="connsiteY4" fmla="*/ 3370323 h 3370323"/>
                <a:gd name="connsiteX0" fmla="*/ 216799 w 216799"/>
                <a:gd name="connsiteY0" fmla="*/ 0 h 3273139"/>
                <a:gd name="connsiteX1" fmla="*/ 167515 w 216799"/>
                <a:gd name="connsiteY1" fmla="*/ 887473 h 3273139"/>
                <a:gd name="connsiteX2" fmla="*/ 102745 w 216799"/>
                <a:gd name="connsiteY2" fmla="*/ 1880613 h 3273139"/>
                <a:gd name="connsiteX3" fmla="*/ 1145 w 216799"/>
                <a:gd name="connsiteY3" fmla="*/ 3012183 h 3273139"/>
                <a:gd name="connsiteX4" fmla="*/ 48626 w 216799"/>
                <a:gd name="connsiteY4" fmla="*/ 3273139 h 3273139"/>
                <a:gd name="connsiteX0" fmla="*/ 180529 w 180529"/>
                <a:gd name="connsiteY0" fmla="*/ 0 h 3273139"/>
                <a:gd name="connsiteX1" fmla="*/ 131245 w 180529"/>
                <a:gd name="connsiteY1" fmla="*/ 887473 h 3273139"/>
                <a:gd name="connsiteX2" fmla="*/ 66475 w 180529"/>
                <a:gd name="connsiteY2" fmla="*/ 1880613 h 3273139"/>
                <a:gd name="connsiteX3" fmla="*/ 3971 w 180529"/>
                <a:gd name="connsiteY3" fmla="*/ 3005705 h 3273139"/>
                <a:gd name="connsiteX4" fmla="*/ 12356 w 180529"/>
                <a:gd name="connsiteY4" fmla="*/ 3273139 h 3273139"/>
                <a:gd name="connsiteX0" fmla="*/ 215115 w 215115"/>
                <a:gd name="connsiteY0" fmla="*/ 0 h 3273139"/>
                <a:gd name="connsiteX1" fmla="*/ 165831 w 215115"/>
                <a:gd name="connsiteY1" fmla="*/ 887473 h 3273139"/>
                <a:gd name="connsiteX2" fmla="*/ 101061 w 215115"/>
                <a:gd name="connsiteY2" fmla="*/ 1880613 h 3273139"/>
                <a:gd name="connsiteX3" fmla="*/ 38557 w 215115"/>
                <a:gd name="connsiteY3" fmla="*/ 3005705 h 3273139"/>
                <a:gd name="connsiteX4" fmla="*/ 46942 w 215115"/>
                <a:gd name="connsiteY4" fmla="*/ 3273139 h 3273139"/>
                <a:gd name="connsiteX0" fmla="*/ 180529 w 180529"/>
                <a:gd name="connsiteY0" fmla="*/ 0 h 3273139"/>
                <a:gd name="connsiteX1" fmla="*/ 131245 w 180529"/>
                <a:gd name="connsiteY1" fmla="*/ 887473 h 3273139"/>
                <a:gd name="connsiteX2" fmla="*/ 66475 w 180529"/>
                <a:gd name="connsiteY2" fmla="*/ 1880613 h 3273139"/>
                <a:gd name="connsiteX3" fmla="*/ 3971 w 180529"/>
                <a:gd name="connsiteY3" fmla="*/ 3005705 h 3273139"/>
                <a:gd name="connsiteX4" fmla="*/ 12356 w 180529"/>
                <a:gd name="connsiteY4" fmla="*/ 3273139 h 3273139"/>
                <a:gd name="connsiteX0" fmla="*/ 180529 w 180529"/>
                <a:gd name="connsiteY0" fmla="*/ 0 h 3273139"/>
                <a:gd name="connsiteX1" fmla="*/ 131245 w 180529"/>
                <a:gd name="connsiteY1" fmla="*/ 887473 h 3273139"/>
                <a:gd name="connsiteX2" fmla="*/ 66475 w 180529"/>
                <a:gd name="connsiteY2" fmla="*/ 1880613 h 3273139"/>
                <a:gd name="connsiteX3" fmla="*/ 3971 w 180529"/>
                <a:gd name="connsiteY3" fmla="*/ 3005705 h 3273139"/>
                <a:gd name="connsiteX4" fmla="*/ 12356 w 180529"/>
                <a:gd name="connsiteY4" fmla="*/ 3273139 h 3273139"/>
                <a:gd name="connsiteX0" fmla="*/ 206016 w 206016"/>
                <a:gd name="connsiteY0" fmla="*/ 0 h 3273139"/>
                <a:gd name="connsiteX1" fmla="*/ 156732 w 206016"/>
                <a:gd name="connsiteY1" fmla="*/ 887473 h 3273139"/>
                <a:gd name="connsiteX2" fmla="*/ 91962 w 206016"/>
                <a:gd name="connsiteY2" fmla="*/ 1880613 h 3273139"/>
                <a:gd name="connsiteX3" fmla="*/ 29458 w 206016"/>
                <a:gd name="connsiteY3" fmla="*/ 3005705 h 3273139"/>
                <a:gd name="connsiteX4" fmla="*/ 37843 w 206016"/>
                <a:gd name="connsiteY4" fmla="*/ 3273139 h 3273139"/>
                <a:gd name="connsiteX0" fmla="*/ 184043 w 184043"/>
                <a:gd name="connsiteY0" fmla="*/ 0 h 3273139"/>
                <a:gd name="connsiteX1" fmla="*/ 134759 w 184043"/>
                <a:gd name="connsiteY1" fmla="*/ 887473 h 3273139"/>
                <a:gd name="connsiteX2" fmla="*/ 69989 w 184043"/>
                <a:gd name="connsiteY2" fmla="*/ 1880613 h 3273139"/>
                <a:gd name="connsiteX3" fmla="*/ 7485 w 184043"/>
                <a:gd name="connsiteY3" fmla="*/ 3005705 h 3273139"/>
                <a:gd name="connsiteX4" fmla="*/ 15870 w 184043"/>
                <a:gd name="connsiteY4" fmla="*/ 3273139 h 327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043" h="3273139">
                  <a:moveTo>
                    <a:pt x="184043" y="0"/>
                  </a:moveTo>
                  <a:cubicBezTo>
                    <a:pt x="175153" y="284480"/>
                    <a:pt x="153768" y="574038"/>
                    <a:pt x="134759" y="887473"/>
                  </a:cubicBezTo>
                  <a:cubicBezTo>
                    <a:pt x="115750" y="1200909"/>
                    <a:pt x="135882" y="1521095"/>
                    <a:pt x="69989" y="1880613"/>
                  </a:cubicBezTo>
                  <a:cubicBezTo>
                    <a:pt x="4096" y="2240131"/>
                    <a:pt x="-11420" y="2760658"/>
                    <a:pt x="7485" y="3005705"/>
                  </a:cubicBezTo>
                  <a:cubicBezTo>
                    <a:pt x="26390" y="3250752"/>
                    <a:pt x="6345" y="3172174"/>
                    <a:pt x="15870" y="3273139"/>
                  </a:cubicBezTo>
                </a:path>
              </a:pathLst>
            </a:custGeom>
            <a:noFill/>
            <a:ln w="762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 bwMode="auto">
          <a:xfrm>
            <a:off x="5161693" y="1047750"/>
            <a:ext cx="2327732" cy="408623"/>
          </a:xfrm>
          <a:prstGeom prst="roundRect">
            <a:avLst/>
          </a:prstGeom>
          <a:solidFill>
            <a:srgbClr val="FFFF00">
              <a:alpha val="6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Resistance </a:t>
            </a:r>
            <a:r>
              <a:rPr kumimoji="1" lang="en-US" b="1" dirty="0" smtClean="0">
                <a:solidFill>
                  <a:prstClr val="black"/>
                </a:solidFill>
                <a:latin typeface="Century Gothic" panose="020B0502020202020204" pitchFamily="34" charset="0"/>
                <a:sym typeface="Symbol"/>
              </a:rPr>
              <a:t> less</a:t>
            </a:r>
            <a:endParaRPr kumimoji="1" lang="en-US" b="1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5145586" y="1552575"/>
            <a:ext cx="2327732" cy="408623"/>
          </a:xfrm>
          <a:prstGeom prst="roundRect">
            <a:avLst/>
          </a:prstGeom>
          <a:solidFill>
            <a:srgbClr val="FFFF00">
              <a:alpha val="6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Current </a:t>
            </a:r>
            <a:r>
              <a:rPr kumimoji="1" lang="en-US" b="1" dirty="0" smtClean="0">
                <a:solidFill>
                  <a:prstClr val="black"/>
                </a:solidFill>
                <a:latin typeface="Century Gothic" panose="020B0502020202020204" pitchFamily="34" charset="0"/>
                <a:sym typeface="Symbol"/>
              </a:rPr>
              <a:t> High</a:t>
            </a:r>
            <a:endParaRPr kumimoji="1" lang="en-US" b="1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4760346" y="2056686"/>
            <a:ext cx="3098212" cy="715089"/>
          </a:xfrm>
          <a:prstGeom prst="roundRect">
            <a:avLst/>
          </a:prstGeom>
          <a:solidFill>
            <a:srgbClr val="FFFFFF">
              <a:alpha val="6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High current can cause sparking and fire.</a:t>
            </a:r>
          </a:p>
        </p:txBody>
      </p:sp>
    </p:spTree>
    <p:extLst>
      <p:ext uri="{BB962C8B-B14F-4D97-AF65-F5344CB8AC3E}">
        <p14:creationId xmlns:p14="http://schemas.microsoft.com/office/powerpoint/2010/main" val="342206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83 2.90083E-6 L -0.17917 2.90083E-6 " pathEditMode="fixed" rAng="0" ptsTypes="AA">
                                      <p:cBhvr>
                                        <p:cTn id="43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83 2.90083E-6 L -0.17917 2.90083E-6 " pathEditMode="fixed" rAng="0" ptsTypes="AA"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6.17284E-7 L 0.00018 0.15895 L 0.00903 0.36821 L 0.03351 0.55216 L 0.05157 0.6142 L 0.06945 0.6179 L 0.07934 0.54506 L 0.08039 0.38642 L 0.06823 0.24691 L 0.06268 0.12531 L 0.06198 0.02531 L 0.05747 -0.03549 " pathEditMode="relative" rAng="0" ptsTypes="AAAAAAAAAAAA">
                                      <p:cBhvr>
                                        <p:cTn id="90" dur="3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2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1.23457E-7 L 0.00017 0.12593 L 0.06319 0.10031 L 0.06111 0.02562 L 0.05677 -0.0358 " pathEditMode="relative" rAng="0" ptsTypes="AAAAA">
                                      <p:cBhvr>
                                        <p:cTn id="119" dur="3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" y="450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29" grpId="1" animBg="1"/>
      <p:bldP spid="129" grpId="2" animBg="1"/>
      <p:bldP spid="131" grpId="0" animBg="1"/>
      <p:bldP spid="131" grpId="1" animBg="1"/>
      <p:bldP spid="132" grpId="0" animBg="1"/>
      <p:bldP spid="133" grpId="0" animBg="1"/>
      <p:bldP spid="134" grpId="0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9634" y="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200">
              <a:solidFill>
                <a:srgbClr val="FFFF00"/>
              </a:solidFill>
              <a:effectLst>
                <a:outerShdw blurRad="50800" dist="38100" dir="5400000" algn="t" rotWithShape="0">
                  <a:prstClr val="black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4298563" y="3726418"/>
            <a:ext cx="1952270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Porcelain Body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26661" y="2398844"/>
            <a:ext cx="2688994" cy="1002201"/>
            <a:chOff x="560507" y="-1020940"/>
            <a:chExt cx="2688994" cy="1002201"/>
          </a:xfrm>
        </p:grpSpPr>
        <p:grpSp>
          <p:nvGrpSpPr>
            <p:cNvPr id="83" name="Group 82"/>
            <p:cNvGrpSpPr/>
            <p:nvPr/>
          </p:nvGrpSpPr>
          <p:grpSpPr>
            <a:xfrm>
              <a:off x="560507" y="-1020940"/>
              <a:ext cx="2688994" cy="1002201"/>
              <a:chOff x="4931006" y="1047750"/>
              <a:chExt cx="2688994" cy="1002201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910393" y="1243017"/>
                <a:ext cx="304800" cy="381000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361347" y="1242587"/>
                <a:ext cx="304800" cy="381000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206202" y="1561902"/>
                <a:ext cx="533400" cy="189899"/>
              </a:xfrm>
              <a:prstGeom prst="rect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819900" y="1561902"/>
                <a:ext cx="533400" cy="189899"/>
              </a:xfrm>
              <a:prstGeom prst="rect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Rounded Rectangle 1"/>
              <p:cNvSpPr/>
              <p:nvPr/>
            </p:nvSpPr>
            <p:spPr>
              <a:xfrm>
                <a:off x="4989172" y="1047750"/>
                <a:ext cx="2630828" cy="381030"/>
              </a:xfrm>
              <a:custGeom>
                <a:avLst/>
                <a:gdLst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25400 w 2630828"/>
                  <a:gd name="connsiteY6" fmla="*/ 152398 h 152398"/>
                  <a:gd name="connsiteX7" fmla="*/ 0 w 2630828"/>
                  <a:gd name="connsiteY7" fmla="*/ 126998 h 152398"/>
                  <a:gd name="connsiteX8" fmla="*/ 0 w 2630828"/>
                  <a:gd name="connsiteY8" fmla="*/ 25400 h 152398"/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1722778 w 2630828"/>
                  <a:gd name="connsiteY6" fmla="*/ 152398 h 152398"/>
                  <a:gd name="connsiteX7" fmla="*/ 25400 w 2630828"/>
                  <a:gd name="connsiteY7" fmla="*/ 152398 h 152398"/>
                  <a:gd name="connsiteX8" fmla="*/ 0 w 2630828"/>
                  <a:gd name="connsiteY8" fmla="*/ 126998 h 152398"/>
                  <a:gd name="connsiteX9" fmla="*/ 0 w 2630828"/>
                  <a:gd name="connsiteY9" fmla="*/ 25400 h 152398"/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1722778 w 2630828"/>
                  <a:gd name="connsiteY6" fmla="*/ 152398 h 152398"/>
                  <a:gd name="connsiteX7" fmla="*/ 535328 w 2630828"/>
                  <a:gd name="connsiteY7" fmla="*/ 146048 h 152398"/>
                  <a:gd name="connsiteX8" fmla="*/ 25400 w 2630828"/>
                  <a:gd name="connsiteY8" fmla="*/ 152398 h 152398"/>
                  <a:gd name="connsiteX9" fmla="*/ 0 w 2630828"/>
                  <a:gd name="connsiteY9" fmla="*/ 126998 h 152398"/>
                  <a:gd name="connsiteX10" fmla="*/ 0 w 2630828"/>
                  <a:gd name="connsiteY10" fmla="*/ 25400 h 152398"/>
                  <a:gd name="connsiteX0" fmla="*/ 0 w 2630828"/>
                  <a:gd name="connsiteY0" fmla="*/ 25400 h 452969"/>
                  <a:gd name="connsiteX1" fmla="*/ 25400 w 2630828"/>
                  <a:gd name="connsiteY1" fmla="*/ 0 h 452969"/>
                  <a:gd name="connsiteX2" fmla="*/ 2605428 w 2630828"/>
                  <a:gd name="connsiteY2" fmla="*/ 0 h 452969"/>
                  <a:gd name="connsiteX3" fmla="*/ 2630828 w 2630828"/>
                  <a:gd name="connsiteY3" fmla="*/ 25400 h 452969"/>
                  <a:gd name="connsiteX4" fmla="*/ 2630828 w 2630828"/>
                  <a:gd name="connsiteY4" fmla="*/ 126998 h 452969"/>
                  <a:gd name="connsiteX5" fmla="*/ 2605428 w 2630828"/>
                  <a:gd name="connsiteY5" fmla="*/ 152398 h 452969"/>
                  <a:gd name="connsiteX6" fmla="*/ 1722778 w 2630828"/>
                  <a:gd name="connsiteY6" fmla="*/ 152398 h 452969"/>
                  <a:gd name="connsiteX7" fmla="*/ 535328 w 2630828"/>
                  <a:gd name="connsiteY7" fmla="*/ 146048 h 452969"/>
                  <a:gd name="connsiteX8" fmla="*/ 25400 w 2630828"/>
                  <a:gd name="connsiteY8" fmla="*/ 152398 h 452969"/>
                  <a:gd name="connsiteX9" fmla="*/ 0 w 2630828"/>
                  <a:gd name="connsiteY9" fmla="*/ 126998 h 452969"/>
                  <a:gd name="connsiteX10" fmla="*/ 0 w 2630828"/>
                  <a:gd name="connsiteY10" fmla="*/ 25400 h 452969"/>
                  <a:gd name="connsiteX0" fmla="*/ 0 w 2630828"/>
                  <a:gd name="connsiteY0" fmla="*/ 25400 h 540753"/>
                  <a:gd name="connsiteX1" fmla="*/ 25400 w 2630828"/>
                  <a:gd name="connsiteY1" fmla="*/ 0 h 540753"/>
                  <a:gd name="connsiteX2" fmla="*/ 2605428 w 2630828"/>
                  <a:gd name="connsiteY2" fmla="*/ 0 h 540753"/>
                  <a:gd name="connsiteX3" fmla="*/ 2630828 w 2630828"/>
                  <a:gd name="connsiteY3" fmla="*/ 25400 h 540753"/>
                  <a:gd name="connsiteX4" fmla="*/ 2630828 w 2630828"/>
                  <a:gd name="connsiteY4" fmla="*/ 126998 h 540753"/>
                  <a:gd name="connsiteX5" fmla="*/ 2605428 w 2630828"/>
                  <a:gd name="connsiteY5" fmla="*/ 152398 h 540753"/>
                  <a:gd name="connsiteX6" fmla="*/ 1722778 w 2630828"/>
                  <a:gd name="connsiteY6" fmla="*/ 152398 h 540753"/>
                  <a:gd name="connsiteX7" fmla="*/ 535328 w 2630828"/>
                  <a:gd name="connsiteY7" fmla="*/ 146048 h 540753"/>
                  <a:gd name="connsiteX8" fmla="*/ 25400 w 2630828"/>
                  <a:gd name="connsiteY8" fmla="*/ 152398 h 540753"/>
                  <a:gd name="connsiteX9" fmla="*/ 0 w 2630828"/>
                  <a:gd name="connsiteY9" fmla="*/ 126998 h 540753"/>
                  <a:gd name="connsiteX10" fmla="*/ 0 w 2630828"/>
                  <a:gd name="connsiteY10" fmla="*/ 25400 h 540753"/>
                  <a:gd name="connsiteX0" fmla="*/ 0 w 2630828"/>
                  <a:gd name="connsiteY0" fmla="*/ 25400 h 540753"/>
                  <a:gd name="connsiteX1" fmla="*/ 25400 w 2630828"/>
                  <a:gd name="connsiteY1" fmla="*/ 0 h 540753"/>
                  <a:gd name="connsiteX2" fmla="*/ 2605428 w 2630828"/>
                  <a:gd name="connsiteY2" fmla="*/ 0 h 540753"/>
                  <a:gd name="connsiteX3" fmla="*/ 2630828 w 2630828"/>
                  <a:gd name="connsiteY3" fmla="*/ 25400 h 540753"/>
                  <a:gd name="connsiteX4" fmla="*/ 2630828 w 2630828"/>
                  <a:gd name="connsiteY4" fmla="*/ 126998 h 540753"/>
                  <a:gd name="connsiteX5" fmla="*/ 2605428 w 2630828"/>
                  <a:gd name="connsiteY5" fmla="*/ 152398 h 540753"/>
                  <a:gd name="connsiteX6" fmla="*/ 1894228 w 2630828"/>
                  <a:gd name="connsiteY6" fmla="*/ 152398 h 540753"/>
                  <a:gd name="connsiteX7" fmla="*/ 535328 w 2630828"/>
                  <a:gd name="connsiteY7" fmla="*/ 146048 h 540753"/>
                  <a:gd name="connsiteX8" fmla="*/ 25400 w 2630828"/>
                  <a:gd name="connsiteY8" fmla="*/ 152398 h 540753"/>
                  <a:gd name="connsiteX9" fmla="*/ 0 w 2630828"/>
                  <a:gd name="connsiteY9" fmla="*/ 126998 h 540753"/>
                  <a:gd name="connsiteX10" fmla="*/ 0 w 2630828"/>
                  <a:gd name="connsiteY10" fmla="*/ 25400 h 540753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1989478 w 2630828"/>
                  <a:gd name="connsiteY6" fmla="*/ 158748 h 543195"/>
                  <a:gd name="connsiteX7" fmla="*/ 53532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2027578 w 2630828"/>
                  <a:gd name="connsiteY6" fmla="*/ 158748 h 543195"/>
                  <a:gd name="connsiteX7" fmla="*/ 53532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2027578 w 2630828"/>
                  <a:gd name="connsiteY6" fmla="*/ 158748 h 543195"/>
                  <a:gd name="connsiteX7" fmla="*/ 77027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1830728 w 2630828"/>
                  <a:gd name="connsiteY6" fmla="*/ 158748 h 543195"/>
                  <a:gd name="connsiteX7" fmla="*/ 77027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07567"/>
                  <a:gd name="connsiteX1" fmla="*/ 25400 w 2630828"/>
                  <a:gd name="connsiteY1" fmla="*/ 0 h 507567"/>
                  <a:gd name="connsiteX2" fmla="*/ 2605428 w 2630828"/>
                  <a:gd name="connsiteY2" fmla="*/ 0 h 507567"/>
                  <a:gd name="connsiteX3" fmla="*/ 2630828 w 2630828"/>
                  <a:gd name="connsiteY3" fmla="*/ 25400 h 507567"/>
                  <a:gd name="connsiteX4" fmla="*/ 2630828 w 2630828"/>
                  <a:gd name="connsiteY4" fmla="*/ 126998 h 507567"/>
                  <a:gd name="connsiteX5" fmla="*/ 2605428 w 2630828"/>
                  <a:gd name="connsiteY5" fmla="*/ 152398 h 507567"/>
                  <a:gd name="connsiteX6" fmla="*/ 1830728 w 2630828"/>
                  <a:gd name="connsiteY6" fmla="*/ 158748 h 507567"/>
                  <a:gd name="connsiteX7" fmla="*/ 770278 w 2630828"/>
                  <a:gd name="connsiteY7" fmla="*/ 146048 h 507567"/>
                  <a:gd name="connsiteX8" fmla="*/ 25400 w 2630828"/>
                  <a:gd name="connsiteY8" fmla="*/ 152398 h 507567"/>
                  <a:gd name="connsiteX9" fmla="*/ 0 w 2630828"/>
                  <a:gd name="connsiteY9" fmla="*/ 126998 h 507567"/>
                  <a:gd name="connsiteX10" fmla="*/ 0 w 2630828"/>
                  <a:gd name="connsiteY10" fmla="*/ 25400 h 507567"/>
                  <a:gd name="connsiteX0" fmla="*/ 0 w 2630828"/>
                  <a:gd name="connsiteY0" fmla="*/ 25400 h 369456"/>
                  <a:gd name="connsiteX1" fmla="*/ 25400 w 2630828"/>
                  <a:gd name="connsiteY1" fmla="*/ 0 h 369456"/>
                  <a:gd name="connsiteX2" fmla="*/ 2605428 w 2630828"/>
                  <a:gd name="connsiteY2" fmla="*/ 0 h 369456"/>
                  <a:gd name="connsiteX3" fmla="*/ 2630828 w 2630828"/>
                  <a:gd name="connsiteY3" fmla="*/ 25400 h 369456"/>
                  <a:gd name="connsiteX4" fmla="*/ 2630828 w 2630828"/>
                  <a:gd name="connsiteY4" fmla="*/ 126998 h 369456"/>
                  <a:gd name="connsiteX5" fmla="*/ 2605428 w 2630828"/>
                  <a:gd name="connsiteY5" fmla="*/ 152398 h 369456"/>
                  <a:gd name="connsiteX6" fmla="*/ 1830728 w 2630828"/>
                  <a:gd name="connsiteY6" fmla="*/ 158748 h 369456"/>
                  <a:gd name="connsiteX7" fmla="*/ 770278 w 2630828"/>
                  <a:gd name="connsiteY7" fmla="*/ 146048 h 369456"/>
                  <a:gd name="connsiteX8" fmla="*/ 25400 w 2630828"/>
                  <a:gd name="connsiteY8" fmla="*/ 152398 h 369456"/>
                  <a:gd name="connsiteX9" fmla="*/ 0 w 2630828"/>
                  <a:gd name="connsiteY9" fmla="*/ 126998 h 369456"/>
                  <a:gd name="connsiteX10" fmla="*/ 0 w 2630828"/>
                  <a:gd name="connsiteY10" fmla="*/ 25400 h 369456"/>
                  <a:gd name="connsiteX0" fmla="*/ 0 w 2630828"/>
                  <a:gd name="connsiteY0" fmla="*/ 25400 h 375812"/>
                  <a:gd name="connsiteX1" fmla="*/ 25400 w 2630828"/>
                  <a:gd name="connsiteY1" fmla="*/ 0 h 375812"/>
                  <a:gd name="connsiteX2" fmla="*/ 2605428 w 2630828"/>
                  <a:gd name="connsiteY2" fmla="*/ 0 h 375812"/>
                  <a:gd name="connsiteX3" fmla="*/ 2630828 w 2630828"/>
                  <a:gd name="connsiteY3" fmla="*/ 25400 h 375812"/>
                  <a:gd name="connsiteX4" fmla="*/ 2630828 w 2630828"/>
                  <a:gd name="connsiteY4" fmla="*/ 126998 h 375812"/>
                  <a:gd name="connsiteX5" fmla="*/ 2605428 w 2630828"/>
                  <a:gd name="connsiteY5" fmla="*/ 152398 h 375812"/>
                  <a:gd name="connsiteX6" fmla="*/ 1830728 w 2630828"/>
                  <a:gd name="connsiteY6" fmla="*/ 158748 h 375812"/>
                  <a:gd name="connsiteX7" fmla="*/ 770278 w 2630828"/>
                  <a:gd name="connsiteY7" fmla="*/ 146048 h 375812"/>
                  <a:gd name="connsiteX8" fmla="*/ 25400 w 2630828"/>
                  <a:gd name="connsiteY8" fmla="*/ 152398 h 375812"/>
                  <a:gd name="connsiteX9" fmla="*/ 0 w 2630828"/>
                  <a:gd name="connsiteY9" fmla="*/ 126998 h 375812"/>
                  <a:gd name="connsiteX10" fmla="*/ 0 w 2630828"/>
                  <a:gd name="connsiteY10" fmla="*/ 25400 h 375812"/>
                  <a:gd name="connsiteX0" fmla="*/ 0 w 2630828"/>
                  <a:gd name="connsiteY0" fmla="*/ 25400 h 372222"/>
                  <a:gd name="connsiteX1" fmla="*/ 25400 w 2630828"/>
                  <a:gd name="connsiteY1" fmla="*/ 0 h 372222"/>
                  <a:gd name="connsiteX2" fmla="*/ 2605428 w 2630828"/>
                  <a:gd name="connsiteY2" fmla="*/ 0 h 372222"/>
                  <a:gd name="connsiteX3" fmla="*/ 2630828 w 2630828"/>
                  <a:gd name="connsiteY3" fmla="*/ 25400 h 372222"/>
                  <a:gd name="connsiteX4" fmla="*/ 2630828 w 2630828"/>
                  <a:gd name="connsiteY4" fmla="*/ 126998 h 372222"/>
                  <a:gd name="connsiteX5" fmla="*/ 2605428 w 2630828"/>
                  <a:gd name="connsiteY5" fmla="*/ 152398 h 372222"/>
                  <a:gd name="connsiteX6" fmla="*/ 1830728 w 2630828"/>
                  <a:gd name="connsiteY6" fmla="*/ 158748 h 372222"/>
                  <a:gd name="connsiteX7" fmla="*/ 1281453 w 2630828"/>
                  <a:gd name="connsiteY7" fmla="*/ 372204 h 372222"/>
                  <a:gd name="connsiteX8" fmla="*/ 770278 w 2630828"/>
                  <a:gd name="connsiteY8" fmla="*/ 146048 h 372222"/>
                  <a:gd name="connsiteX9" fmla="*/ 25400 w 2630828"/>
                  <a:gd name="connsiteY9" fmla="*/ 152398 h 372222"/>
                  <a:gd name="connsiteX10" fmla="*/ 0 w 2630828"/>
                  <a:gd name="connsiteY10" fmla="*/ 126998 h 372222"/>
                  <a:gd name="connsiteX11" fmla="*/ 0 w 2630828"/>
                  <a:gd name="connsiteY11" fmla="*/ 25400 h 372222"/>
                  <a:gd name="connsiteX0" fmla="*/ 0 w 2630828"/>
                  <a:gd name="connsiteY0" fmla="*/ 25400 h 316795"/>
                  <a:gd name="connsiteX1" fmla="*/ 25400 w 2630828"/>
                  <a:gd name="connsiteY1" fmla="*/ 0 h 316795"/>
                  <a:gd name="connsiteX2" fmla="*/ 2605428 w 2630828"/>
                  <a:gd name="connsiteY2" fmla="*/ 0 h 316795"/>
                  <a:gd name="connsiteX3" fmla="*/ 2630828 w 2630828"/>
                  <a:gd name="connsiteY3" fmla="*/ 25400 h 316795"/>
                  <a:gd name="connsiteX4" fmla="*/ 2630828 w 2630828"/>
                  <a:gd name="connsiteY4" fmla="*/ 126998 h 316795"/>
                  <a:gd name="connsiteX5" fmla="*/ 2605428 w 2630828"/>
                  <a:gd name="connsiteY5" fmla="*/ 152398 h 316795"/>
                  <a:gd name="connsiteX6" fmla="*/ 1830728 w 2630828"/>
                  <a:gd name="connsiteY6" fmla="*/ 158748 h 316795"/>
                  <a:gd name="connsiteX7" fmla="*/ 1284628 w 2630828"/>
                  <a:gd name="connsiteY7" fmla="*/ 316769 h 316795"/>
                  <a:gd name="connsiteX8" fmla="*/ 770278 w 2630828"/>
                  <a:gd name="connsiteY8" fmla="*/ 146048 h 316795"/>
                  <a:gd name="connsiteX9" fmla="*/ 25400 w 2630828"/>
                  <a:gd name="connsiteY9" fmla="*/ 152398 h 316795"/>
                  <a:gd name="connsiteX10" fmla="*/ 0 w 2630828"/>
                  <a:gd name="connsiteY10" fmla="*/ 126998 h 316795"/>
                  <a:gd name="connsiteX11" fmla="*/ 0 w 2630828"/>
                  <a:gd name="connsiteY11" fmla="*/ 25400 h 31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0828" h="316795">
                    <a:moveTo>
                      <a:pt x="0" y="25400"/>
                    </a:moveTo>
                    <a:cubicBezTo>
                      <a:pt x="0" y="11372"/>
                      <a:pt x="11372" y="0"/>
                      <a:pt x="25400" y="0"/>
                    </a:cubicBezTo>
                    <a:lnTo>
                      <a:pt x="2605428" y="0"/>
                    </a:lnTo>
                    <a:cubicBezTo>
                      <a:pt x="2619456" y="0"/>
                      <a:pt x="2630828" y="11372"/>
                      <a:pt x="2630828" y="25400"/>
                    </a:cubicBezTo>
                    <a:lnTo>
                      <a:pt x="2630828" y="126998"/>
                    </a:lnTo>
                    <a:cubicBezTo>
                      <a:pt x="2630828" y="141026"/>
                      <a:pt x="2619456" y="152398"/>
                      <a:pt x="2605428" y="152398"/>
                    </a:cubicBezTo>
                    <a:lnTo>
                      <a:pt x="1830728" y="158748"/>
                    </a:lnTo>
                    <a:cubicBezTo>
                      <a:pt x="1610066" y="195382"/>
                      <a:pt x="1461370" y="318886"/>
                      <a:pt x="1284628" y="316769"/>
                    </a:cubicBezTo>
                    <a:cubicBezTo>
                      <a:pt x="1107886" y="314652"/>
                      <a:pt x="979620" y="182682"/>
                      <a:pt x="770278" y="146048"/>
                    </a:cubicBezTo>
                    <a:lnTo>
                      <a:pt x="25400" y="152398"/>
                    </a:lnTo>
                    <a:cubicBezTo>
                      <a:pt x="11372" y="152398"/>
                      <a:pt x="0" y="141026"/>
                      <a:pt x="0" y="126998"/>
                    </a:cubicBezTo>
                    <a:lnTo>
                      <a:pt x="0" y="25400"/>
                    </a:lnTo>
                    <a:close/>
                  </a:path>
                </a:pathLst>
              </a:custGeom>
              <a:solidFill>
                <a:srgbClr val="FFFFCC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934200" y="1242378"/>
                <a:ext cx="304800" cy="381000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1227873"/>
                <a:ext cx="304800" cy="381000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450677" y="1227873"/>
                <a:ext cx="304800" cy="29429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5675673" y="1254449"/>
                <a:ext cx="53613" cy="4571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815136" y="1242378"/>
                <a:ext cx="304800" cy="29429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6830034" y="1269211"/>
                <a:ext cx="53613" cy="4571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093534" y="1552112"/>
                <a:ext cx="124238" cy="486238"/>
              </a:xfrm>
              <a:prstGeom prst="rect">
                <a:avLst/>
              </a:prstGeom>
              <a:solidFill>
                <a:srgbClr val="FFFFCC"/>
              </a:solidFill>
              <a:ln w="1270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297113" y="1552111"/>
                <a:ext cx="123895" cy="486239"/>
              </a:xfrm>
              <a:prstGeom prst="rect">
                <a:avLst/>
              </a:prstGeom>
              <a:solidFill>
                <a:srgbClr val="FFFFCC"/>
              </a:solidFill>
              <a:ln w="1270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 rot="16200000">
                <a:off x="6194225" y="823168"/>
                <a:ext cx="126093" cy="2327474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4931006" y="1664057"/>
                <a:ext cx="164868" cy="45802"/>
              </a:xfrm>
              <a:prstGeom prst="rect">
                <a:avLst/>
              </a:prstGeom>
              <a:solidFill>
                <a:srgbClr val="6633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5093531" y="1550529"/>
                <a:ext cx="0" cy="4977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5224953" y="1550529"/>
                <a:ext cx="0" cy="368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091111" y="2047876"/>
                <a:ext cx="232989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7297113" y="1558249"/>
                <a:ext cx="0" cy="368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7421840" y="1550529"/>
                <a:ext cx="0" cy="4977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217339" y="1924050"/>
                <a:ext cx="20676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5085256" y="1555552"/>
                <a:ext cx="1783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7251700" y="1552574"/>
                <a:ext cx="1783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angle 181"/>
              <p:cNvSpPr/>
              <p:nvPr/>
            </p:nvSpPr>
            <p:spPr>
              <a:xfrm>
                <a:off x="7425284" y="1664057"/>
                <a:ext cx="164868" cy="45802"/>
              </a:xfrm>
              <a:prstGeom prst="rect">
                <a:avLst/>
              </a:prstGeom>
              <a:solidFill>
                <a:srgbClr val="6633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7464276" y="1610642"/>
                <a:ext cx="89050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4968915" y="1610642"/>
                <a:ext cx="89050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632157" y="-658562"/>
              <a:ext cx="152400" cy="152400"/>
              <a:chOff x="5943600" y="2495550"/>
              <a:chExt cx="152400" cy="152400"/>
            </a:xfrm>
          </p:grpSpPr>
          <p:sp>
            <p:nvSpPr>
              <p:cNvPr id="187" name="Oval 186"/>
              <p:cNvSpPr/>
              <p:nvPr/>
            </p:nvSpPr>
            <p:spPr>
              <a:xfrm>
                <a:off x="5943600" y="2495550"/>
                <a:ext cx="152400" cy="152400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8" name="Straight Connector 187"/>
              <p:cNvCxnSpPr>
                <a:stCxn id="187" idx="0"/>
                <a:endCxn id="187" idx="4"/>
              </p:cNvCxnSpPr>
              <p:nvPr/>
            </p:nvCxnSpPr>
            <p:spPr>
              <a:xfrm>
                <a:off x="6019800" y="2495550"/>
                <a:ext cx="0" cy="152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>
              <a:off x="1039701" y="-658562"/>
              <a:ext cx="152400" cy="152400"/>
              <a:chOff x="5943600" y="2495550"/>
              <a:chExt cx="152400" cy="15240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5943600" y="2495550"/>
                <a:ext cx="152400" cy="152400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1" name="Straight Connector 190"/>
              <p:cNvCxnSpPr>
                <a:stCxn id="190" idx="0"/>
                <a:endCxn id="190" idx="4"/>
              </p:cNvCxnSpPr>
              <p:nvPr/>
            </p:nvCxnSpPr>
            <p:spPr>
              <a:xfrm>
                <a:off x="6019800" y="2495550"/>
                <a:ext cx="0" cy="152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/>
          <p:nvPr/>
        </p:nvGrpSpPr>
        <p:grpSpPr>
          <a:xfrm>
            <a:off x="3467494" y="285750"/>
            <a:ext cx="2042547" cy="460172"/>
            <a:chOff x="792844" y="273391"/>
            <a:chExt cx="2042547" cy="460172"/>
          </a:xfrm>
        </p:grpSpPr>
        <p:sp>
          <p:nvSpPr>
            <p:cNvPr id="163" name="Rounded Rectangle 162"/>
            <p:cNvSpPr/>
            <p:nvPr/>
          </p:nvSpPr>
          <p:spPr>
            <a:xfrm>
              <a:off x="1709247" y="277673"/>
              <a:ext cx="209742" cy="455890"/>
            </a:xfrm>
            <a:prstGeom prst="roundRect">
              <a:avLst>
                <a:gd name="adj" fmla="val 21482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20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2844" y="273391"/>
              <a:ext cx="20425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/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ELECTRIC FUSE</a:t>
              </a:r>
            </a:p>
          </p:txBody>
        </p:sp>
      </p:grpSp>
      <p:sp>
        <p:nvSpPr>
          <p:cNvPr id="82" name="Freeform 81"/>
          <p:cNvSpPr/>
          <p:nvPr/>
        </p:nvSpPr>
        <p:spPr>
          <a:xfrm>
            <a:off x="2564528" y="2867546"/>
            <a:ext cx="4220431" cy="1561640"/>
          </a:xfrm>
          <a:custGeom>
            <a:avLst/>
            <a:gdLst>
              <a:gd name="connsiteX0" fmla="*/ 2816773 w 4220431"/>
              <a:gd name="connsiteY0" fmla="*/ 0 h 1612414"/>
              <a:gd name="connsiteX1" fmla="*/ 4067504 w 4220431"/>
              <a:gd name="connsiteY1" fmla="*/ 52552 h 1612414"/>
              <a:gd name="connsiteX2" fmla="*/ 3920359 w 4220431"/>
              <a:gd name="connsiteY2" fmla="*/ 620111 h 1612414"/>
              <a:gd name="connsiteX3" fmla="*/ 4130566 w 4220431"/>
              <a:gd name="connsiteY3" fmla="*/ 1471449 h 1612414"/>
              <a:gd name="connsiteX4" fmla="*/ 2207173 w 4220431"/>
              <a:gd name="connsiteY4" fmla="*/ 1587062 h 1612414"/>
              <a:gd name="connsiteX5" fmla="*/ 1587062 w 4220431"/>
              <a:gd name="connsiteY5" fmla="*/ 1208690 h 1612414"/>
              <a:gd name="connsiteX6" fmla="*/ 746235 w 4220431"/>
              <a:gd name="connsiteY6" fmla="*/ 1460938 h 1612414"/>
              <a:gd name="connsiteX7" fmla="*/ 0 w 4220431"/>
              <a:gd name="connsiteY7" fmla="*/ 1397876 h 1612414"/>
              <a:gd name="connsiteX0" fmla="*/ 3150148 w 4220431"/>
              <a:gd name="connsiteY0" fmla="*/ 167604 h 1560943"/>
              <a:gd name="connsiteX1" fmla="*/ 4067504 w 4220431"/>
              <a:gd name="connsiteY1" fmla="*/ 1081 h 1560943"/>
              <a:gd name="connsiteX2" fmla="*/ 3920359 w 4220431"/>
              <a:gd name="connsiteY2" fmla="*/ 568640 h 1560943"/>
              <a:gd name="connsiteX3" fmla="*/ 4130566 w 4220431"/>
              <a:gd name="connsiteY3" fmla="*/ 1419978 h 1560943"/>
              <a:gd name="connsiteX4" fmla="*/ 2207173 w 4220431"/>
              <a:gd name="connsiteY4" fmla="*/ 1535591 h 1560943"/>
              <a:gd name="connsiteX5" fmla="*/ 1587062 w 4220431"/>
              <a:gd name="connsiteY5" fmla="*/ 1157219 h 1560943"/>
              <a:gd name="connsiteX6" fmla="*/ 746235 w 4220431"/>
              <a:gd name="connsiteY6" fmla="*/ 1409467 h 1560943"/>
              <a:gd name="connsiteX7" fmla="*/ 0 w 4220431"/>
              <a:gd name="connsiteY7" fmla="*/ 1346405 h 1560943"/>
              <a:gd name="connsiteX0" fmla="*/ 3150148 w 4220431"/>
              <a:gd name="connsiteY0" fmla="*/ 168439 h 1561778"/>
              <a:gd name="connsiteX1" fmla="*/ 4067504 w 4220431"/>
              <a:gd name="connsiteY1" fmla="*/ 1916 h 1561778"/>
              <a:gd name="connsiteX2" fmla="*/ 3920359 w 4220431"/>
              <a:gd name="connsiteY2" fmla="*/ 569475 h 1561778"/>
              <a:gd name="connsiteX3" fmla="*/ 4130566 w 4220431"/>
              <a:gd name="connsiteY3" fmla="*/ 1420813 h 1561778"/>
              <a:gd name="connsiteX4" fmla="*/ 2207173 w 4220431"/>
              <a:gd name="connsiteY4" fmla="*/ 1536426 h 1561778"/>
              <a:gd name="connsiteX5" fmla="*/ 1587062 w 4220431"/>
              <a:gd name="connsiteY5" fmla="*/ 1158054 h 1561778"/>
              <a:gd name="connsiteX6" fmla="*/ 746235 w 4220431"/>
              <a:gd name="connsiteY6" fmla="*/ 1410302 h 1561778"/>
              <a:gd name="connsiteX7" fmla="*/ 0 w 4220431"/>
              <a:gd name="connsiteY7" fmla="*/ 1347240 h 1561778"/>
              <a:gd name="connsiteX0" fmla="*/ 3102523 w 4220431"/>
              <a:gd name="connsiteY0" fmla="*/ 177826 h 1561640"/>
              <a:gd name="connsiteX1" fmla="*/ 4067504 w 4220431"/>
              <a:gd name="connsiteY1" fmla="*/ 1778 h 1561640"/>
              <a:gd name="connsiteX2" fmla="*/ 3920359 w 4220431"/>
              <a:gd name="connsiteY2" fmla="*/ 569337 h 1561640"/>
              <a:gd name="connsiteX3" fmla="*/ 4130566 w 4220431"/>
              <a:gd name="connsiteY3" fmla="*/ 1420675 h 1561640"/>
              <a:gd name="connsiteX4" fmla="*/ 2207173 w 4220431"/>
              <a:gd name="connsiteY4" fmla="*/ 1536288 h 1561640"/>
              <a:gd name="connsiteX5" fmla="*/ 1587062 w 4220431"/>
              <a:gd name="connsiteY5" fmla="*/ 1157916 h 1561640"/>
              <a:gd name="connsiteX6" fmla="*/ 746235 w 4220431"/>
              <a:gd name="connsiteY6" fmla="*/ 1410164 h 1561640"/>
              <a:gd name="connsiteX7" fmla="*/ 0 w 4220431"/>
              <a:gd name="connsiteY7" fmla="*/ 1347102 h 1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0431" h="1561640">
                <a:moveTo>
                  <a:pt x="3102523" y="177826"/>
                </a:moveTo>
                <a:cubicBezTo>
                  <a:pt x="3538483" y="100093"/>
                  <a:pt x="3650594" y="-15739"/>
                  <a:pt x="4067504" y="1778"/>
                </a:cubicBezTo>
                <a:cubicBezTo>
                  <a:pt x="4251435" y="105130"/>
                  <a:pt x="3909849" y="332854"/>
                  <a:pt x="3920359" y="569337"/>
                </a:cubicBezTo>
                <a:cubicBezTo>
                  <a:pt x="3930869" y="805820"/>
                  <a:pt x="4416097" y="1259517"/>
                  <a:pt x="4130566" y="1420675"/>
                </a:cubicBezTo>
                <a:cubicBezTo>
                  <a:pt x="3845035" y="1581833"/>
                  <a:pt x="2631090" y="1580081"/>
                  <a:pt x="2207173" y="1536288"/>
                </a:cubicBezTo>
                <a:cubicBezTo>
                  <a:pt x="1783256" y="1492495"/>
                  <a:pt x="1830552" y="1178937"/>
                  <a:pt x="1587062" y="1157916"/>
                </a:cubicBezTo>
                <a:cubicBezTo>
                  <a:pt x="1343572" y="1136895"/>
                  <a:pt x="1010745" y="1378633"/>
                  <a:pt x="746235" y="1410164"/>
                </a:cubicBezTo>
                <a:cubicBezTo>
                  <a:pt x="481725" y="1441695"/>
                  <a:pt x="240862" y="1394398"/>
                  <a:pt x="0" y="1347102"/>
                </a:cubicBez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858872" y="666750"/>
            <a:ext cx="2572645" cy="1083469"/>
          </a:xfrm>
          <a:prstGeom prst="roundRect">
            <a:avLst/>
          </a:prstGeom>
          <a:solidFill>
            <a:srgbClr val="FFFFFF">
              <a:alpha val="20000"/>
            </a:srgbClr>
          </a:solidFill>
          <a:ln w="19050">
            <a:solidFill>
              <a:schemeClr val="bg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electric fuse protects circuits and appliances by stopping the flow of excess current. 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5274698" y="3397250"/>
            <a:ext cx="1" cy="312181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596242" y="2835275"/>
            <a:ext cx="152798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27"/>
          <p:cNvGrpSpPr>
            <a:grpSpLocks/>
          </p:cNvGrpSpPr>
          <p:nvPr/>
        </p:nvGrpSpPr>
        <p:grpSpPr bwMode="auto">
          <a:xfrm>
            <a:off x="4213293" y="2282443"/>
            <a:ext cx="1601787" cy="510813"/>
            <a:chOff x="4723606" y="1981994"/>
            <a:chExt cx="1600994" cy="1219200"/>
          </a:xfrm>
        </p:grpSpPr>
        <p:cxnSp>
          <p:nvCxnSpPr>
            <p:cNvPr id="102" name="Straight Arrow Connector 101"/>
            <p:cNvCxnSpPr/>
            <p:nvPr/>
          </p:nvCxnSpPr>
          <p:spPr>
            <a:xfrm rot="16200000" flipH="1">
              <a:off x="4114800" y="2590800"/>
              <a:ext cx="1219200" cy="158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>
            <a:xfrm>
              <a:off x="4725192" y="1996281"/>
              <a:ext cx="1599408" cy="1588"/>
            </a:xfrm>
            <a:prstGeom prst="line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491602" y="251590"/>
            <a:ext cx="1897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kern="0" dirty="0">
                <a:ln w="1905"/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MAIN SUPPLY</a:t>
            </a:r>
          </a:p>
        </p:txBody>
      </p:sp>
      <p:pic>
        <p:nvPicPr>
          <p:cNvPr id="107" name="Picture 2" descr="C:\Documents and Settings\user\Desktop\videos\4942022.gif"/>
          <p:cNvPicPr>
            <a:picLocks noChangeAspect="1" noChangeArrowheads="1" noCrop="1"/>
          </p:cNvPicPr>
          <p:nvPr/>
        </p:nvPicPr>
        <p:blipFill>
          <a:blip r:embed="rId5" cstate="print">
            <a:biLevel thresh="25000"/>
          </a:blip>
          <a:stretch>
            <a:fillRect/>
          </a:stretch>
        </p:blipFill>
        <p:spPr bwMode="auto">
          <a:xfrm>
            <a:off x="1012505" y="625278"/>
            <a:ext cx="855350" cy="8572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9" name="Freeform 108"/>
          <p:cNvSpPr/>
          <p:nvPr/>
        </p:nvSpPr>
        <p:spPr>
          <a:xfrm>
            <a:off x="803771" y="1122521"/>
            <a:ext cx="2272810" cy="1911195"/>
          </a:xfrm>
          <a:custGeom>
            <a:avLst/>
            <a:gdLst>
              <a:gd name="connsiteX0" fmla="*/ 438262 w 2457562"/>
              <a:gd name="connsiteY0" fmla="*/ 0 h 1856351"/>
              <a:gd name="connsiteX1" fmla="*/ 252525 w 2457562"/>
              <a:gd name="connsiteY1" fmla="*/ 833437 h 1856351"/>
              <a:gd name="connsiteX2" fmla="*/ 57262 w 2457562"/>
              <a:gd name="connsiteY2" fmla="*/ 1457325 h 1856351"/>
              <a:gd name="connsiteX3" fmla="*/ 1362187 w 2457562"/>
              <a:gd name="connsiteY3" fmla="*/ 1585912 h 1856351"/>
              <a:gd name="connsiteX4" fmla="*/ 1786050 w 2457562"/>
              <a:gd name="connsiteY4" fmla="*/ 1847850 h 1856351"/>
              <a:gd name="connsiteX5" fmla="*/ 2457562 w 2457562"/>
              <a:gd name="connsiteY5" fmla="*/ 1766887 h 1856351"/>
              <a:gd name="connsiteX0" fmla="*/ 302467 w 2455117"/>
              <a:gd name="connsiteY0" fmla="*/ 0 h 1870638"/>
              <a:gd name="connsiteX1" fmla="*/ 250080 w 2455117"/>
              <a:gd name="connsiteY1" fmla="*/ 847724 h 1870638"/>
              <a:gd name="connsiteX2" fmla="*/ 54817 w 2455117"/>
              <a:gd name="connsiteY2" fmla="*/ 1471612 h 1870638"/>
              <a:gd name="connsiteX3" fmla="*/ 1359742 w 2455117"/>
              <a:gd name="connsiteY3" fmla="*/ 1600199 h 1870638"/>
              <a:gd name="connsiteX4" fmla="*/ 1783605 w 2455117"/>
              <a:gd name="connsiteY4" fmla="*/ 1862137 h 1870638"/>
              <a:gd name="connsiteX5" fmla="*/ 2455117 w 2455117"/>
              <a:gd name="connsiteY5" fmla="*/ 1781174 h 1870638"/>
              <a:gd name="connsiteX0" fmla="*/ 357822 w 2510472"/>
              <a:gd name="connsiteY0" fmla="*/ 0 h 1870638"/>
              <a:gd name="connsiteX1" fmla="*/ 100648 w 2510472"/>
              <a:gd name="connsiteY1" fmla="*/ 519111 h 1870638"/>
              <a:gd name="connsiteX2" fmla="*/ 110172 w 2510472"/>
              <a:gd name="connsiteY2" fmla="*/ 1471612 h 1870638"/>
              <a:gd name="connsiteX3" fmla="*/ 1415097 w 2510472"/>
              <a:gd name="connsiteY3" fmla="*/ 1600199 h 1870638"/>
              <a:gd name="connsiteX4" fmla="*/ 1838960 w 2510472"/>
              <a:gd name="connsiteY4" fmla="*/ 1862137 h 1870638"/>
              <a:gd name="connsiteX5" fmla="*/ 2510472 w 2510472"/>
              <a:gd name="connsiteY5" fmla="*/ 1781174 h 1870638"/>
              <a:gd name="connsiteX0" fmla="*/ 472354 w 2515466"/>
              <a:gd name="connsiteY0" fmla="*/ 0 h 1823013"/>
              <a:gd name="connsiteX1" fmla="*/ 105642 w 2515466"/>
              <a:gd name="connsiteY1" fmla="*/ 471486 h 1823013"/>
              <a:gd name="connsiteX2" fmla="*/ 115166 w 2515466"/>
              <a:gd name="connsiteY2" fmla="*/ 1423987 h 1823013"/>
              <a:gd name="connsiteX3" fmla="*/ 1420091 w 2515466"/>
              <a:gd name="connsiteY3" fmla="*/ 1552574 h 1823013"/>
              <a:gd name="connsiteX4" fmla="*/ 1843954 w 2515466"/>
              <a:gd name="connsiteY4" fmla="*/ 1814512 h 1823013"/>
              <a:gd name="connsiteX5" fmla="*/ 2515466 w 2515466"/>
              <a:gd name="connsiteY5" fmla="*/ 1733549 h 1823013"/>
              <a:gd name="connsiteX0" fmla="*/ 472354 w 2515466"/>
              <a:gd name="connsiteY0" fmla="*/ 1532 h 1824545"/>
              <a:gd name="connsiteX1" fmla="*/ 105642 w 2515466"/>
              <a:gd name="connsiteY1" fmla="*/ 473018 h 1824545"/>
              <a:gd name="connsiteX2" fmla="*/ 115166 w 2515466"/>
              <a:gd name="connsiteY2" fmla="*/ 1425519 h 1824545"/>
              <a:gd name="connsiteX3" fmla="*/ 1420091 w 2515466"/>
              <a:gd name="connsiteY3" fmla="*/ 1554106 h 1824545"/>
              <a:gd name="connsiteX4" fmla="*/ 1843954 w 2515466"/>
              <a:gd name="connsiteY4" fmla="*/ 1816044 h 1824545"/>
              <a:gd name="connsiteX5" fmla="*/ 2515466 w 2515466"/>
              <a:gd name="connsiteY5" fmla="*/ 1735081 h 1824545"/>
              <a:gd name="connsiteX0" fmla="*/ 375487 w 2418599"/>
              <a:gd name="connsiteY0" fmla="*/ 1313 h 1824326"/>
              <a:gd name="connsiteX1" fmla="*/ 8775 w 2418599"/>
              <a:gd name="connsiteY1" fmla="*/ 472799 h 1824326"/>
              <a:gd name="connsiteX2" fmla="*/ 694574 w 2418599"/>
              <a:gd name="connsiteY2" fmla="*/ 1139550 h 1824326"/>
              <a:gd name="connsiteX3" fmla="*/ 1323224 w 2418599"/>
              <a:gd name="connsiteY3" fmla="*/ 1553887 h 1824326"/>
              <a:gd name="connsiteX4" fmla="*/ 1747087 w 2418599"/>
              <a:gd name="connsiteY4" fmla="*/ 1815825 h 1824326"/>
              <a:gd name="connsiteX5" fmla="*/ 2418599 w 2418599"/>
              <a:gd name="connsiteY5" fmla="*/ 1734862 h 1824326"/>
              <a:gd name="connsiteX0" fmla="*/ 376992 w 2420104"/>
              <a:gd name="connsiteY0" fmla="*/ 1250 h 1824263"/>
              <a:gd name="connsiteX1" fmla="*/ 10280 w 2420104"/>
              <a:gd name="connsiteY1" fmla="*/ 472736 h 1824263"/>
              <a:gd name="connsiteX2" fmla="*/ 729416 w 2420104"/>
              <a:gd name="connsiteY2" fmla="*/ 1039474 h 1824263"/>
              <a:gd name="connsiteX3" fmla="*/ 1324729 w 2420104"/>
              <a:gd name="connsiteY3" fmla="*/ 1553824 h 1824263"/>
              <a:gd name="connsiteX4" fmla="*/ 1748592 w 2420104"/>
              <a:gd name="connsiteY4" fmla="*/ 1815762 h 1824263"/>
              <a:gd name="connsiteX5" fmla="*/ 2420104 w 2420104"/>
              <a:gd name="connsiteY5" fmla="*/ 1734799 h 1824263"/>
              <a:gd name="connsiteX0" fmla="*/ 373461 w 2416573"/>
              <a:gd name="connsiteY0" fmla="*/ 1358 h 1824371"/>
              <a:gd name="connsiteX1" fmla="*/ 6749 w 2416573"/>
              <a:gd name="connsiteY1" fmla="*/ 472844 h 1824371"/>
              <a:gd name="connsiteX2" fmla="*/ 644922 w 2416573"/>
              <a:gd name="connsiteY2" fmla="*/ 1206269 h 1824371"/>
              <a:gd name="connsiteX3" fmla="*/ 1321198 w 2416573"/>
              <a:gd name="connsiteY3" fmla="*/ 1553932 h 1824371"/>
              <a:gd name="connsiteX4" fmla="*/ 1745061 w 2416573"/>
              <a:gd name="connsiteY4" fmla="*/ 1815870 h 1824371"/>
              <a:gd name="connsiteX5" fmla="*/ 2416573 w 2416573"/>
              <a:gd name="connsiteY5" fmla="*/ 1734907 h 1824371"/>
              <a:gd name="connsiteX0" fmla="*/ 373461 w 2416573"/>
              <a:gd name="connsiteY0" fmla="*/ 1358 h 1834853"/>
              <a:gd name="connsiteX1" fmla="*/ 6749 w 2416573"/>
              <a:gd name="connsiteY1" fmla="*/ 472844 h 1834853"/>
              <a:gd name="connsiteX2" fmla="*/ 644922 w 2416573"/>
              <a:gd name="connsiteY2" fmla="*/ 1206269 h 1834853"/>
              <a:gd name="connsiteX3" fmla="*/ 1345010 w 2416573"/>
              <a:gd name="connsiteY3" fmla="*/ 1396770 h 1834853"/>
              <a:gd name="connsiteX4" fmla="*/ 1745061 w 2416573"/>
              <a:gd name="connsiteY4" fmla="*/ 1815870 h 1834853"/>
              <a:gd name="connsiteX5" fmla="*/ 2416573 w 2416573"/>
              <a:gd name="connsiteY5" fmla="*/ 1734907 h 1834853"/>
              <a:gd name="connsiteX0" fmla="*/ 207737 w 2250849"/>
              <a:gd name="connsiteY0" fmla="*/ 1358 h 1834853"/>
              <a:gd name="connsiteX1" fmla="*/ 22000 w 2250849"/>
              <a:gd name="connsiteY1" fmla="*/ 472844 h 1834853"/>
              <a:gd name="connsiteX2" fmla="*/ 479198 w 2250849"/>
              <a:gd name="connsiteY2" fmla="*/ 1206269 h 1834853"/>
              <a:gd name="connsiteX3" fmla="*/ 1179286 w 2250849"/>
              <a:gd name="connsiteY3" fmla="*/ 1396770 h 1834853"/>
              <a:gd name="connsiteX4" fmla="*/ 1579337 w 2250849"/>
              <a:gd name="connsiteY4" fmla="*/ 1815870 h 1834853"/>
              <a:gd name="connsiteX5" fmla="*/ 2250849 w 2250849"/>
              <a:gd name="connsiteY5" fmla="*/ 1734907 h 1834853"/>
              <a:gd name="connsiteX0" fmla="*/ 201122 w 2244234"/>
              <a:gd name="connsiteY0" fmla="*/ 1433 h 1834928"/>
              <a:gd name="connsiteX1" fmla="*/ 15385 w 2244234"/>
              <a:gd name="connsiteY1" fmla="*/ 472919 h 1834928"/>
              <a:gd name="connsiteX2" fmla="*/ 382095 w 2244234"/>
              <a:gd name="connsiteY2" fmla="*/ 1306356 h 1834928"/>
              <a:gd name="connsiteX3" fmla="*/ 1172671 w 2244234"/>
              <a:gd name="connsiteY3" fmla="*/ 1396845 h 1834928"/>
              <a:gd name="connsiteX4" fmla="*/ 1572722 w 2244234"/>
              <a:gd name="connsiteY4" fmla="*/ 1815945 h 1834928"/>
              <a:gd name="connsiteX5" fmla="*/ 2244234 w 2244234"/>
              <a:gd name="connsiteY5" fmla="*/ 1734982 h 1834928"/>
              <a:gd name="connsiteX0" fmla="*/ 201122 w 2244234"/>
              <a:gd name="connsiteY0" fmla="*/ 1433 h 1874001"/>
              <a:gd name="connsiteX1" fmla="*/ 15385 w 2244234"/>
              <a:gd name="connsiteY1" fmla="*/ 472919 h 1874001"/>
              <a:gd name="connsiteX2" fmla="*/ 382095 w 2244234"/>
              <a:gd name="connsiteY2" fmla="*/ 1306356 h 1874001"/>
              <a:gd name="connsiteX3" fmla="*/ 1172671 w 2244234"/>
              <a:gd name="connsiteY3" fmla="*/ 1396845 h 1874001"/>
              <a:gd name="connsiteX4" fmla="*/ 1572722 w 2244234"/>
              <a:gd name="connsiteY4" fmla="*/ 1815945 h 1874001"/>
              <a:gd name="connsiteX5" fmla="*/ 2244234 w 2244234"/>
              <a:gd name="connsiteY5" fmla="*/ 1834995 h 1874001"/>
              <a:gd name="connsiteX0" fmla="*/ 201122 w 2244234"/>
              <a:gd name="connsiteY0" fmla="*/ 1433 h 1835193"/>
              <a:gd name="connsiteX1" fmla="*/ 15385 w 2244234"/>
              <a:gd name="connsiteY1" fmla="*/ 472919 h 1835193"/>
              <a:gd name="connsiteX2" fmla="*/ 382095 w 2244234"/>
              <a:gd name="connsiteY2" fmla="*/ 1306356 h 1835193"/>
              <a:gd name="connsiteX3" fmla="*/ 1172671 w 2244234"/>
              <a:gd name="connsiteY3" fmla="*/ 1396845 h 1835193"/>
              <a:gd name="connsiteX4" fmla="*/ 1572722 w 2244234"/>
              <a:gd name="connsiteY4" fmla="*/ 1815945 h 1835193"/>
              <a:gd name="connsiteX5" fmla="*/ 1791796 w 2244234"/>
              <a:gd name="connsiteY5" fmla="*/ 1754031 h 1835193"/>
              <a:gd name="connsiteX6" fmla="*/ 2244234 w 2244234"/>
              <a:gd name="connsiteY6" fmla="*/ 1834995 h 1835193"/>
              <a:gd name="connsiteX0" fmla="*/ 201122 w 2229947"/>
              <a:gd name="connsiteY0" fmla="*/ 1433 h 1832077"/>
              <a:gd name="connsiteX1" fmla="*/ 15385 w 2229947"/>
              <a:gd name="connsiteY1" fmla="*/ 472919 h 1832077"/>
              <a:gd name="connsiteX2" fmla="*/ 382095 w 2229947"/>
              <a:gd name="connsiteY2" fmla="*/ 1306356 h 1832077"/>
              <a:gd name="connsiteX3" fmla="*/ 1172671 w 2229947"/>
              <a:gd name="connsiteY3" fmla="*/ 1396845 h 1832077"/>
              <a:gd name="connsiteX4" fmla="*/ 1572722 w 2229947"/>
              <a:gd name="connsiteY4" fmla="*/ 1815945 h 1832077"/>
              <a:gd name="connsiteX5" fmla="*/ 1791796 w 2229947"/>
              <a:gd name="connsiteY5" fmla="*/ 1754031 h 1832077"/>
              <a:gd name="connsiteX6" fmla="*/ 2229947 w 2229947"/>
              <a:gd name="connsiteY6" fmla="*/ 1782607 h 1832077"/>
              <a:gd name="connsiteX0" fmla="*/ 201122 w 2225185"/>
              <a:gd name="connsiteY0" fmla="*/ 1433 h 1832077"/>
              <a:gd name="connsiteX1" fmla="*/ 15385 w 2225185"/>
              <a:gd name="connsiteY1" fmla="*/ 472919 h 1832077"/>
              <a:gd name="connsiteX2" fmla="*/ 382095 w 2225185"/>
              <a:gd name="connsiteY2" fmla="*/ 1306356 h 1832077"/>
              <a:gd name="connsiteX3" fmla="*/ 1172671 w 2225185"/>
              <a:gd name="connsiteY3" fmla="*/ 1396845 h 1832077"/>
              <a:gd name="connsiteX4" fmla="*/ 1572722 w 2225185"/>
              <a:gd name="connsiteY4" fmla="*/ 1815945 h 1832077"/>
              <a:gd name="connsiteX5" fmla="*/ 1791796 w 2225185"/>
              <a:gd name="connsiteY5" fmla="*/ 1754031 h 1832077"/>
              <a:gd name="connsiteX6" fmla="*/ 2225185 w 2225185"/>
              <a:gd name="connsiteY6" fmla="*/ 1749269 h 1832077"/>
              <a:gd name="connsiteX0" fmla="*/ 201122 w 2234710"/>
              <a:gd name="connsiteY0" fmla="*/ 1433 h 1832077"/>
              <a:gd name="connsiteX1" fmla="*/ 15385 w 2234710"/>
              <a:gd name="connsiteY1" fmla="*/ 472919 h 1832077"/>
              <a:gd name="connsiteX2" fmla="*/ 382095 w 2234710"/>
              <a:gd name="connsiteY2" fmla="*/ 1306356 h 1832077"/>
              <a:gd name="connsiteX3" fmla="*/ 1172671 w 2234710"/>
              <a:gd name="connsiteY3" fmla="*/ 1396845 h 1832077"/>
              <a:gd name="connsiteX4" fmla="*/ 1572722 w 2234710"/>
              <a:gd name="connsiteY4" fmla="*/ 1815945 h 1832077"/>
              <a:gd name="connsiteX5" fmla="*/ 1791796 w 2234710"/>
              <a:gd name="connsiteY5" fmla="*/ 1754031 h 1832077"/>
              <a:gd name="connsiteX6" fmla="*/ 2234710 w 2234710"/>
              <a:gd name="connsiteY6" fmla="*/ 1758794 h 1832077"/>
              <a:gd name="connsiteX0" fmla="*/ 201122 w 2263285"/>
              <a:gd name="connsiteY0" fmla="*/ 1433 h 1832077"/>
              <a:gd name="connsiteX1" fmla="*/ 15385 w 2263285"/>
              <a:gd name="connsiteY1" fmla="*/ 472919 h 1832077"/>
              <a:gd name="connsiteX2" fmla="*/ 382095 w 2263285"/>
              <a:gd name="connsiteY2" fmla="*/ 1306356 h 1832077"/>
              <a:gd name="connsiteX3" fmla="*/ 1172671 w 2263285"/>
              <a:gd name="connsiteY3" fmla="*/ 1396845 h 1832077"/>
              <a:gd name="connsiteX4" fmla="*/ 1572722 w 2263285"/>
              <a:gd name="connsiteY4" fmla="*/ 1815945 h 1832077"/>
              <a:gd name="connsiteX5" fmla="*/ 1791796 w 2263285"/>
              <a:gd name="connsiteY5" fmla="*/ 1754031 h 1832077"/>
              <a:gd name="connsiteX6" fmla="*/ 2263285 w 2263285"/>
              <a:gd name="connsiteY6" fmla="*/ 1754032 h 1832077"/>
              <a:gd name="connsiteX0" fmla="*/ 201122 w 2710960"/>
              <a:gd name="connsiteY0" fmla="*/ 1433 h 1832077"/>
              <a:gd name="connsiteX1" fmla="*/ 15385 w 2710960"/>
              <a:gd name="connsiteY1" fmla="*/ 472919 h 1832077"/>
              <a:gd name="connsiteX2" fmla="*/ 382095 w 2710960"/>
              <a:gd name="connsiteY2" fmla="*/ 1306356 h 1832077"/>
              <a:gd name="connsiteX3" fmla="*/ 1172671 w 2710960"/>
              <a:gd name="connsiteY3" fmla="*/ 1396845 h 1832077"/>
              <a:gd name="connsiteX4" fmla="*/ 1572722 w 2710960"/>
              <a:gd name="connsiteY4" fmla="*/ 1815945 h 1832077"/>
              <a:gd name="connsiteX5" fmla="*/ 1791796 w 2710960"/>
              <a:gd name="connsiteY5" fmla="*/ 1754031 h 1832077"/>
              <a:gd name="connsiteX6" fmla="*/ 2710960 w 2710960"/>
              <a:gd name="connsiteY6" fmla="*/ 1725457 h 1832077"/>
              <a:gd name="connsiteX0" fmla="*/ 201122 w 2272810"/>
              <a:gd name="connsiteY0" fmla="*/ 1433 h 1911195"/>
              <a:gd name="connsiteX1" fmla="*/ 15385 w 2272810"/>
              <a:gd name="connsiteY1" fmla="*/ 472919 h 1911195"/>
              <a:gd name="connsiteX2" fmla="*/ 382095 w 2272810"/>
              <a:gd name="connsiteY2" fmla="*/ 1306356 h 1911195"/>
              <a:gd name="connsiteX3" fmla="*/ 1172671 w 2272810"/>
              <a:gd name="connsiteY3" fmla="*/ 1396845 h 1911195"/>
              <a:gd name="connsiteX4" fmla="*/ 1572722 w 2272810"/>
              <a:gd name="connsiteY4" fmla="*/ 1815945 h 1911195"/>
              <a:gd name="connsiteX5" fmla="*/ 1791796 w 2272810"/>
              <a:gd name="connsiteY5" fmla="*/ 1754031 h 1911195"/>
              <a:gd name="connsiteX6" fmla="*/ 2272810 w 2272810"/>
              <a:gd name="connsiteY6" fmla="*/ 1911195 h 191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10" h="1911195">
                <a:moveTo>
                  <a:pt x="201122" y="1433"/>
                </a:moveTo>
                <a:cubicBezTo>
                  <a:pt x="-21922" y="-22380"/>
                  <a:pt x="-14777" y="255432"/>
                  <a:pt x="15385" y="472919"/>
                </a:cubicBezTo>
                <a:cubicBezTo>
                  <a:pt x="45547" y="690406"/>
                  <a:pt x="189214" y="1152368"/>
                  <a:pt x="382095" y="1306356"/>
                </a:cubicBezTo>
                <a:cubicBezTo>
                  <a:pt x="574976" y="1460344"/>
                  <a:pt x="974233" y="1311914"/>
                  <a:pt x="1172671" y="1396845"/>
                </a:cubicBezTo>
                <a:cubicBezTo>
                  <a:pt x="1371109" y="1481777"/>
                  <a:pt x="1469535" y="1756414"/>
                  <a:pt x="1572722" y="1815945"/>
                </a:cubicBezTo>
                <a:cubicBezTo>
                  <a:pt x="1675909" y="1875476"/>
                  <a:pt x="1679877" y="1750856"/>
                  <a:pt x="1791796" y="1754031"/>
                </a:cubicBezTo>
                <a:lnTo>
                  <a:pt x="2272810" y="1911195"/>
                </a:ln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2438400" y="937190"/>
            <a:ext cx="2858657" cy="929710"/>
            <a:chOff x="8554078" y="2123651"/>
            <a:chExt cx="3401353" cy="929710"/>
          </a:xfrm>
        </p:grpSpPr>
        <p:sp>
          <p:nvSpPr>
            <p:cNvPr id="118" name="Flowchart: Data 117"/>
            <p:cNvSpPr/>
            <p:nvPr/>
          </p:nvSpPr>
          <p:spPr>
            <a:xfrm>
              <a:off x="8554078" y="2123651"/>
              <a:ext cx="3401353" cy="929710"/>
            </a:xfrm>
            <a:prstGeom prst="flowChartInputOutpu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936774" y="2161127"/>
              <a:ext cx="279061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Domestic voltage in our house is around 220 V – 240 V</a:t>
              </a:r>
            </a:p>
          </p:txBody>
        </p:sp>
      </p:grpSp>
      <p:sp>
        <p:nvSpPr>
          <p:cNvPr id="120" name="Freeform 119"/>
          <p:cNvSpPr/>
          <p:nvPr/>
        </p:nvSpPr>
        <p:spPr>
          <a:xfrm>
            <a:off x="817184" y="1123952"/>
            <a:ext cx="2263285" cy="1832077"/>
          </a:xfrm>
          <a:custGeom>
            <a:avLst/>
            <a:gdLst>
              <a:gd name="connsiteX0" fmla="*/ 438262 w 2457562"/>
              <a:gd name="connsiteY0" fmla="*/ 0 h 1856351"/>
              <a:gd name="connsiteX1" fmla="*/ 252525 w 2457562"/>
              <a:gd name="connsiteY1" fmla="*/ 833437 h 1856351"/>
              <a:gd name="connsiteX2" fmla="*/ 57262 w 2457562"/>
              <a:gd name="connsiteY2" fmla="*/ 1457325 h 1856351"/>
              <a:gd name="connsiteX3" fmla="*/ 1362187 w 2457562"/>
              <a:gd name="connsiteY3" fmla="*/ 1585912 h 1856351"/>
              <a:gd name="connsiteX4" fmla="*/ 1786050 w 2457562"/>
              <a:gd name="connsiteY4" fmla="*/ 1847850 h 1856351"/>
              <a:gd name="connsiteX5" fmla="*/ 2457562 w 2457562"/>
              <a:gd name="connsiteY5" fmla="*/ 1766887 h 1856351"/>
              <a:gd name="connsiteX0" fmla="*/ 302467 w 2455117"/>
              <a:gd name="connsiteY0" fmla="*/ 0 h 1870638"/>
              <a:gd name="connsiteX1" fmla="*/ 250080 w 2455117"/>
              <a:gd name="connsiteY1" fmla="*/ 847724 h 1870638"/>
              <a:gd name="connsiteX2" fmla="*/ 54817 w 2455117"/>
              <a:gd name="connsiteY2" fmla="*/ 1471612 h 1870638"/>
              <a:gd name="connsiteX3" fmla="*/ 1359742 w 2455117"/>
              <a:gd name="connsiteY3" fmla="*/ 1600199 h 1870638"/>
              <a:gd name="connsiteX4" fmla="*/ 1783605 w 2455117"/>
              <a:gd name="connsiteY4" fmla="*/ 1862137 h 1870638"/>
              <a:gd name="connsiteX5" fmla="*/ 2455117 w 2455117"/>
              <a:gd name="connsiteY5" fmla="*/ 1781174 h 1870638"/>
              <a:gd name="connsiteX0" fmla="*/ 357822 w 2510472"/>
              <a:gd name="connsiteY0" fmla="*/ 0 h 1870638"/>
              <a:gd name="connsiteX1" fmla="*/ 100648 w 2510472"/>
              <a:gd name="connsiteY1" fmla="*/ 519111 h 1870638"/>
              <a:gd name="connsiteX2" fmla="*/ 110172 w 2510472"/>
              <a:gd name="connsiteY2" fmla="*/ 1471612 h 1870638"/>
              <a:gd name="connsiteX3" fmla="*/ 1415097 w 2510472"/>
              <a:gd name="connsiteY3" fmla="*/ 1600199 h 1870638"/>
              <a:gd name="connsiteX4" fmla="*/ 1838960 w 2510472"/>
              <a:gd name="connsiteY4" fmla="*/ 1862137 h 1870638"/>
              <a:gd name="connsiteX5" fmla="*/ 2510472 w 2510472"/>
              <a:gd name="connsiteY5" fmla="*/ 1781174 h 1870638"/>
              <a:gd name="connsiteX0" fmla="*/ 472354 w 2515466"/>
              <a:gd name="connsiteY0" fmla="*/ 0 h 1823013"/>
              <a:gd name="connsiteX1" fmla="*/ 105642 w 2515466"/>
              <a:gd name="connsiteY1" fmla="*/ 471486 h 1823013"/>
              <a:gd name="connsiteX2" fmla="*/ 115166 w 2515466"/>
              <a:gd name="connsiteY2" fmla="*/ 1423987 h 1823013"/>
              <a:gd name="connsiteX3" fmla="*/ 1420091 w 2515466"/>
              <a:gd name="connsiteY3" fmla="*/ 1552574 h 1823013"/>
              <a:gd name="connsiteX4" fmla="*/ 1843954 w 2515466"/>
              <a:gd name="connsiteY4" fmla="*/ 1814512 h 1823013"/>
              <a:gd name="connsiteX5" fmla="*/ 2515466 w 2515466"/>
              <a:gd name="connsiteY5" fmla="*/ 1733549 h 1823013"/>
              <a:gd name="connsiteX0" fmla="*/ 472354 w 2515466"/>
              <a:gd name="connsiteY0" fmla="*/ 1532 h 1824545"/>
              <a:gd name="connsiteX1" fmla="*/ 105642 w 2515466"/>
              <a:gd name="connsiteY1" fmla="*/ 473018 h 1824545"/>
              <a:gd name="connsiteX2" fmla="*/ 115166 w 2515466"/>
              <a:gd name="connsiteY2" fmla="*/ 1425519 h 1824545"/>
              <a:gd name="connsiteX3" fmla="*/ 1420091 w 2515466"/>
              <a:gd name="connsiteY3" fmla="*/ 1554106 h 1824545"/>
              <a:gd name="connsiteX4" fmla="*/ 1843954 w 2515466"/>
              <a:gd name="connsiteY4" fmla="*/ 1816044 h 1824545"/>
              <a:gd name="connsiteX5" fmla="*/ 2515466 w 2515466"/>
              <a:gd name="connsiteY5" fmla="*/ 1735081 h 1824545"/>
              <a:gd name="connsiteX0" fmla="*/ 375487 w 2418599"/>
              <a:gd name="connsiteY0" fmla="*/ 1313 h 1824326"/>
              <a:gd name="connsiteX1" fmla="*/ 8775 w 2418599"/>
              <a:gd name="connsiteY1" fmla="*/ 472799 h 1824326"/>
              <a:gd name="connsiteX2" fmla="*/ 694574 w 2418599"/>
              <a:gd name="connsiteY2" fmla="*/ 1139550 h 1824326"/>
              <a:gd name="connsiteX3" fmla="*/ 1323224 w 2418599"/>
              <a:gd name="connsiteY3" fmla="*/ 1553887 h 1824326"/>
              <a:gd name="connsiteX4" fmla="*/ 1747087 w 2418599"/>
              <a:gd name="connsiteY4" fmla="*/ 1815825 h 1824326"/>
              <a:gd name="connsiteX5" fmla="*/ 2418599 w 2418599"/>
              <a:gd name="connsiteY5" fmla="*/ 1734862 h 1824326"/>
              <a:gd name="connsiteX0" fmla="*/ 376992 w 2420104"/>
              <a:gd name="connsiteY0" fmla="*/ 1250 h 1824263"/>
              <a:gd name="connsiteX1" fmla="*/ 10280 w 2420104"/>
              <a:gd name="connsiteY1" fmla="*/ 472736 h 1824263"/>
              <a:gd name="connsiteX2" fmla="*/ 729416 w 2420104"/>
              <a:gd name="connsiteY2" fmla="*/ 1039474 h 1824263"/>
              <a:gd name="connsiteX3" fmla="*/ 1324729 w 2420104"/>
              <a:gd name="connsiteY3" fmla="*/ 1553824 h 1824263"/>
              <a:gd name="connsiteX4" fmla="*/ 1748592 w 2420104"/>
              <a:gd name="connsiteY4" fmla="*/ 1815762 h 1824263"/>
              <a:gd name="connsiteX5" fmla="*/ 2420104 w 2420104"/>
              <a:gd name="connsiteY5" fmla="*/ 1734799 h 1824263"/>
              <a:gd name="connsiteX0" fmla="*/ 373461 w 2416573"/>
              <a:gd name="connsiteY0" fmla="*/ 1358 h 1824371"/>
              <a:gd name="connsiteX1" fmla="*/ 6749 w 2416573"/>
              <a:gd name="connsiteY1" fmla="*/ 472844 h 1824371"/>
              <a:gd name="connsiteX2" fmla="*/ 644922 w 2416573"/>
              <a:gd name="connsiteY2" fmla="*/ 1206269 h 1824371"/>
              <a:gd name="connsiteX3" fmla="*/ 1321198 w 2416573"/>
              <a:gd name="connsiteY3" fmla="*/ 1553932 h 1824371"/>
              <a:gd name="connsiteX4" fmla="*/ 1745061 w 2416573"/>
              <a:gd name="connsiteY4" fmla="*/ 1815870 h 1824371"/>
              <a:gd name="connsiteX5" fmla="*/ 2416573 w 2416573"/>
              <a:gd name="connsiteY5" fmla="*/ 1734907 h 1824371"/>
              <a:gd name="connsiteX0" fmla="*/ 373461 w 2416573"/>
              <a:gd name="connsiteY0" fmla="*/ 1358 h 1834853"/>
              <a:gd name="connsiteX1" fmla="*/ 6749 w 2416573"/>
              <a:gd name="connsiteY1" fmla="*/ 472844 h 1834853"/>
              <a:gd name="connsiteX2" fmla="*/ 644922 w 2416573"/>
              <a:gd name="connsiteY2" fmla="*/ 1206269 h 1834853"/>
              <a:gd name="connsiteX3" fmla="*/ 1345010 w 2416573"/>
              <a:gd name="connsiteY3" fmla="*/ 1396770 h 1834853"/>
              <a:gd name="connsiteX4" fmla="*/ 1745061 w 2416573"/>
              <a:gd name="connsiteY4" fmla="*/ 1815870 h 1834853"/>
              <a:gd name="connsiteX5" fmla="*/ 2416573 w 2416573"/>
              <a:gd name="connsiteY5" fmla="*/ 1734907 h 1834853"/>
              <a:gd name="connsiteX0" fmla="*/ 207737 w 2250849"/>
              <a:gd name="connsiteY0" fmla="*/ 1358 h 1834853"/>
              <a:gd name="connsiteX1" fmla="*/ 22000 w 2250849"/>
              <a:gd name="connsiteY1" fmla="*/ 472844 h 1834853"/>
              <a:gd name="connsiteX2" fmla="*/ 479198 w 2250849"/>
              <a:gd name="connsiteY2" fmla="*/ 1206269 h 1834853"/>
              <a:gd name="connsiteX3" fmla="*/ 1179286 w 2250849"/>
              <a:gd name="connsiteY3" fmla="*/ 1396770 h 1834853"/>
              <a:gd name="connsiteX4" fmla="*/ 1579337 w 2250849"/>
              <a:gd name="connsiteY4" fmla="*/ 1815870 h 1834853"/>
              <a:gd name="connsiteX5" fmla="*/ 2250849 w 2250849"/>
              <a:gd name="connsiteY5" fmla="*/ 1734907 h 1834853"/>
              <a:gd name="connsiteX0" fmla="*/ 201122 w 2244234"/>
              <a:gd name="connsiteY0" fmla="*/ 1433 h 1834928"/>
              <a:gd name="connsiteX1" fmla="*/ 15385 w 2244234"/>
              <a:gd name="connsiteY1" fmla="*/ 472919 h 1834928"/>
              <a:gd name="connsiteX2" fmla="*/ 382095 w 2244234"/>
              <a:gd name="connsiteY2" fmla="*/ 1306356 h 1834928"/>
              <a:gd name="connsiteX3" fmla="*/ 1172671 w 2244234"/>
              <a:gd name="connsiteY3" fmla="*/ 1396845 h 1834928"/>
              <a:gd name="connsiteX4" fmla="*/ 1572722 w 2244234"/>
              <a:gd name="connsiteY4" fmla="*/ 1815945 h 1834928"/>
              <a:gd name="connsiteX5" fmla="*/ 2244234 w 2244234"/>
              <a:gd name="connsiteY5" fmla="*/ 1734982 h 1834928"/>
              <a:gd name="connsiteX0" fmla="*/ 201122 w 2244234"/>
              <a:gd name="connsiteY0" fmla="*/ 1433 h 1874001"/>
              <a:gd name="connsiteX1" fmla="*/ 15385 w 2244234"/>
              <a:gd name="connsiteY1" fmla="*/ 472919 h 1874001"/>
              <a:gd name="connsiteX2" fmla="*/ 382095 w 2244234"/>
              <a:gd name="connsiteY2" fmla="*/ 1306356 h 1874001"/>
              <a:gd name="connsiteX3" fmla="*/ 1172671 w 2244234"/>
              <a:gd name="connsiteY3" fmla="*/ 1396845 h 1874001"/>
              <a:gd name="connsiteX4" fmla="*/ 1572722 w 2244234"/>
              <a:gd name="connsiteY4" fmla="*/ 1815945 h 1874001"/>
              <a:gd name="connsiteX5" fmla="*/ 2244234 w 2244234"/>
              <a:gd name="connsiteY5" fmla="*/ 1834995 h 1874001"/>
              <a:gd name="connsiteX0" fmla="*/ 201122 w 2244234"/>
              <a:gd name="connsiteY0" fmla="*/ 1433 h 1835193"/>
              <a:gd name="connsiteX1" fmla="*/ 15385 w 2244234"/>
              <a:gd name="connsiteY1" fmla="*/ 472919 h 1835193"/>
              <a:gd name="connsiteX2" fmla="*/ 382095 w 2244234"/>
              <a:gd name="connsiteY2" fmla="*/ 1306356 h 1835193"/>
              <a:gd name="connsiteX3" fmla="*/ 1172671 w 2244234"/>
              <a:gd name="connsiteY3" fmla="*/ 1396845 h 1835193"/>
              <a:gd name="connsiteX4" fmla="*/ 1572722 w 2244234"/>
              <a:gd name="connsiteY4" fmla="*/ 1815945 h 1835193"/>
              <a:gd name="connsiteX5" fmla="*/ 1791796 w 2244234"/>
              <a:gd name="connsiteY5" fmla="*/ 1754031 h 1835193"/>
              <a:gd name="connsiteX6" fmla="*/ 2244234 w 2244234"/>
              <a:gd name="connsiteY6" fmla="*/ 1834995 h 1835193"/>
              <a:gd name="connsiteX0" fmla="*/ 201122 w 2229947"/>
              <a:gd name="connsiteY0" fmla="*/ 1433 h 1832077"/>
              <a:gd name="connsiteX1" fmla="*/ 15385 w 2229947"/>
              <a:gd name="connsiteY1" fmla="*/ 472919 h 1832077"/>
              <a:gd name="connsiteX2" fmla="*/ 382095 w 2229947"/>
              <a:gd name="connsiteY2" fmla="*/ 1306356 h 1832077"/>
              <a:gd name="connsiteX3" fmla="*/ 1172671 w 2229947"/>
              <a:gd name="connsiteY3" fmla="*/ 1396845 h 1832077"/>
              <a:gd name="connsiteX4" fmla="*/ 1572722 w 2229947"/>
              <a:gd name="connsiteY4" fmla="*/ 1815945 h 1832077"/>
              <a:gd name="connsiteX5" fmla="*/ 1791796 w 2229947"/>
              <a:gd name="connsiteY5" fmla="*/ 1754031 h 1832077"/>
              <a:gd name="connsiteX6" fmla="*/ 2229947 w 2229947"/>
              <a:gd name="connsiteY6" fmla="*/ 1782607 h 1832077"/>
              <a:gd name="connsiteX0" fmla="*/ 201122 w 2225185"/>
              <a:gd name="connsiteY0" fmla="*/ 1433 h 1832077"/>
              <a:gd name="connsiteX1" fmla="*/ 15385 w 2225185"/>
              <a:gd name="connsiteY1" fmla="*/ 472919 h 1832077"/>
              <a:gd name="connsiteX2" fmla="*/ 382095 w 2225185"/>
              <a:gd name="connsiteY2" fmla="*/ 1306356 h 1832077"/>
              <a:gd name="connsiteX3" fmla="*/ 1172671 w 2225185"/>
              <a:gd name="connsiteY3" fmla="*/ 1396845 h 1832077"/>
              <a:gd name="connsiteX4" fmla="*/ 1572722 w 2225185"/>
              <a:gd name="connsiteY4" fmla="*/ 1815945 h 1832077"/>
              <a:gd name="connsiteX5" fmla="*/ 1791796 w 2225185"/>
              <a:gd name="connsiteY5" fmla="*/ 1754031 h 1832077"/>
              <a:gd name="connsiteX6" fmla="*/ 2225185 w 2225185"/>
              <a:gd name="connsiteY6" fmla="*/ 1749269 h 1832077"/>
              <a:gd name="connsiteX0" fmla="*/ 201122 w 2234710"/>
              <a:gd name="connsiteY0" fmla="*/ 1433 h 1832077"/>
              <a:gd name="connsiteX1" fmla="*/ 15385 w 2234710"/>
              <a:gd name="connsiteY1" fmla="*/ 472919 h 1832077"/>
              <a:gd name="connsiteX2" fmla="*/ 382095 w 2234710"/>
              <a:gd name="connsiteY2" fmla="*/ 1306356 h 1832077"/>
              <a:gd name="connsiteX3" fmla="*/ 1172671 w 2234710"/>
              <a:gd name="connsiteY3" fmla="*/ 1396845 h 1832077"/>
              <a:gd name="connsiteX4" fmla="*/ 1572722 w 2234710"/>
              <a:gd name="connsiteY4" fmla="*/ 1815945 h 1832077"/>
              <a:gd name="connsiteX5" fmla="*/ 1791796 w 2234710"/>
              <a:gd name="connsiteY5" fmla="*/ 1754031 h 1832077"/>
              <a:gd name="connsiteX6" fmla="*/ 2234710 w 2234710"/>
              <a:gd name="connsiteY6" fmla="*/ 1758794 h 1832077"/>
              <a:gd name="connsiteX0" fmla="*/ 201122 w 2263285"/>
              <a:gd name="connsiteY0" fmla="*/ 1433 h 1832077"/>
              <a:gd name="connsiteX1" fmla="*/ 15385 w 2263285"/>
              <a:gd name="connsiteY1" fmla="*/ 472919 h 1832077"/>
              <a:gd name="connsiteX2" fmla="*/ 382095 w 2263285"/>
              <a:gd name="connsiteY2" fmla="*/ 1306356 h 1832077"/>
              <a:gd name="connsiteX3" fmla="*/ 1172671 w 2263285"/>
              <a:gd name="connsiteY3" fmla="*/ 1396845 h 1832077"/>
              <a:gd name="connsiteX4" fmla="*/ 1572722 w 2263285"/>
              <a:gd name="connsiteY4" fmla="*/ 1815945 h 1832077"/>
              <a:gd name="connsiteX5" fmla="*/ 1791796 w 2263285"/>
              <a:gd name="connsiteY5" fmla="*/ 1754031 h 1832077"/>
              <a:gd name="connsiteX6" fmla="*/ 2263285 w 2263285"/>
              <a:gd name="connsiteY6" fmla="*/ 1754032 h 183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3285" h="1832077">
                <a:moveTo>
                  <a:pt x="201122" y="1433"/>
                </a:moveTo>
                <a:cubicBezTo>
                  <a:pt x="-21922" y="-22380"/>
                  <a:pt x="-14777" y="255432"/>
                  <a:pt x="15385" y="472919"/>
                </a:cubicBezTo>
                <a:cubicBezTo>
                  <a:pt x="45547" y="690406"/>
                  <a:pt x="189214" y="1152368"/>
                  <a:pt x="382095" y="1306356"/>
                </a:cubicBezTo>
                <a:cubicBezTo>
                  <a:pt x="574976" y="1460344"/>
                  <a:pt x="974233" y="1311914"/>
                  <a:pt x="1172671" y="1396845"/>
                </a:cubicBezTo>
                <a:cubicBezTo>
                  <a:pt x="1371109" y="1481777"/>
                  <a:pt x="1469535" y="1756414"/>
                  <a:pt x="1572722" y="1815945"/>
                </a:cubicBezTo>
                <a:cubicBezTo>
                  <a:pt x="1675909" y="1875476"/>
                  <a:pt x="1679877" y="1750856"/>
                  <a:pt x="1791796" y="1754031"/>
                </a:cubicBezTo>
                <a:cubicBezTo>
                  <a:pt x="1903715" y="1757206"/>
                  <a:pt x="2195816" y="1758794"/>
                  <a:pt x="2263285" y="1754032"/>
                </a:cubicBezTo>
              </a:path>
            </a:pathLst>
          </a:custGeom>
          <a:noFill/>
          <a:ln w="38100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868046" y="1028147"/>
            <a:ext cx="189229" cy="191519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381129" y="1352552"/>
            <a:ext cx="1158221" cy="698895"/>
            <a:chOff x="8976198" y="1787488"/>
            <a:chExt cx="2952434" cy="1497307"/>
          </a:xfrm>
        </p:grpSpPr>
        <p:sp>
          <p:nvSpPr>
            <p:cNvPr id="124" name="Rounded Rectangular Callout 123"/>
            <p:cNvSpPr/>
            <p:nvPr/>
          </p:nvSpPr>
          <p:spPr>
            <a:xfrm>
              <a:off x="9019309" y="1787488"/>
              <a:ext cx="2811035" cy="1497307"/>
            </a:xfrm>
            <a:prstGeom prst="wedgeRoundRectCallout">
              <a:avLst>
                <a:gd name="adj1" fmla="val -87761"/>
                <a:gd name="adj2" fmla="val -67867"/>
                <a:gd name="adj3" fmla="val 16667"/>
              </a:avLst>
            </a:prstGeom>
            <a:solidFill>
              <a:srgbClr val="97FD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976198" y="1826544"/>
              <a:ext cx="2952434" cy="1384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 smtClean="0">
                  <a:ln w="1905"/>
                  <a:solidFill>
                    <a:prstClr val="black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Century Gothic" panose="020B0502020202020204" pitchFamily="34" charset="0"/>
                </a:rPr>
                <a:t>230 V supply</a:t>
              </a:r>
            </a:p>
          </p:txBody>
        </p:sp>
      </p:grpSp>
      <p:sp>
        <p:nvSpPr>
          <p:cNvPr id="127" name="Flowchart: Connector 126"/>
          <p:cNvSpPr/>
          <p:nvPr/>
        </p:nvSpPr>
        <p:spPr>
          <a:xfrm>
            <a:off x="633033" y="907737"/>
            <a:ext cx="365760" cy="365760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1917706" y="907475"/>
            <a:ext cx="16450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Short - circuit</a:t>
            </a:r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05004" y="1224977"/>
            <a:ext cx="27558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(very large amount of current flows)</a:t>
            </a:r>
          </a:p>
        </p:txBody>
      </p:sp>
      <p:sp>
        <p:nvSpPr>
          <p:cNvPr id="136" name="Flowchart: Connector 135"/>
          <p:cNvSpPr/>
          <p:nvPr/>
        </p:nvSpPr>
        <p:spPr>
          <a:xfrm>
            <a:off x="636087" y="921026"/>
            <a:ext cx="365760" cy="365760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4221685" y="2834247"/>
            <a:ext cx="896475" cy="42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70" b="95642" l="0" r="98919">
                        <a14:foregroundMark x1="3604" y1="7576" x2="27027" y2="8333"/>
                        <a14:foregroundMark x1="30991" y1="91414" x2="40000" y2="92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97" y="3238811"/>
            <a:ext cx="2305050" cy="164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79964" y="3396048"/>
            <a:ext cx="2079307" cy="1192530"/>
            <a:chOff x="29521" y="2159783"/>
            <a:chExt cx="2079307" cy="1192530"/>
          </a:xfrm>
        </p:grpSpPr>
        <p:sp>
          <p:nvSpPr>
            <p:cNvPr id="2" name="Freeform 1"/>
            <p:cNvSpPr/>
            <p:nvPr/>
          </p:nvSpPr>
          <p:spPr>
            <a:xfrm>
              <a:off x="29521" y="2159783"/>
              <a:ext cx="2079307" cy="1192530"/>
            </a:xfrm>
            <a:custGeom>
              <a:avLst/>
              <a:gdLst>
                <a:gd name="connsiteX0" fmla="*/ 45720 w 1798320"/>
                <a:gd name="connsiteY0" fmla="*/ 990600 h 990600"/>
                <a:gd name="connsiteX1" fmla="*/ 1798320 w 1798320"/>
                <a:gd name="connsiteY1" fmla="*/ 982980 h 990600"/>
                <a:gd name="connsiteX2" fmla="*/ 1790700 w 1798320"/>
                <a:gd name="connsiteY2" fmla="*/ 0 h 990600"/>
                <a:gd name="connsiteX3" fmla="*/ 0 w 1798320"/>
                <a:gd name="connsiteY3" fmla="*/ 15240 h 990600"/>
                <a:gd name="connsiteX4" fmla="*/ 45720 w 1798320"/>
                <a:gd name="connsiteY4" fmla="*/ 990600 h 990600"/>
                <a:gd name="connsiteX0" fmla="*/ 45720 w 1798320"/>
                <a:gd name="connsiteY0" fmla="*/ 990600 h 990600"/>
                <a:gd name="connsiteX1" fmla="*/ 1798320 w 1798320"/>
                <a:gd name="connsiteY1" fmla="*/ 982980 h 990600"/>
                <a:gd name="connsiteX2" fmla="*/ 1790700 w 1798320"/>
                <a:gd name="connsiteY2" fmla="*/ 0 h 990600"/>
                <a:gd name="connsiteX3" fmla="*/ 0 w 1798320"/>
                <a:gd name="connsiteY3" fmla="*/ 15240 h 990600"/>
                <a:gd name="connsiteX4" fmla="*/ 45720 w 1798320"/>
                <a:gd name="connsiteY4" fmla="*/ 990600 h 990600"/>
                <a:gd name="connsiteX0" fmla="*/ 45720 w 1798320"/>
                <a:gd name="connsiteY0" fmla="*/ 998846 h 998846"/>
                <a:gd name="connsiteX1" fmla="*/ 1798320 w 1798320"/>
                <a:gd name="connsiteY1" fmla="*/ 991226 h 998846"/>
                <a:gd name="connsiteX2" fmla="*/ 1790700 w 1798320"/>
                <a:gd name="connsiteY2" fmla="*/ 8246 h 998846"/>
                <a:gd name="connsiteX3" fmla="*/ 0 w 1798320"/>
                <a:gd name="connsiteY3" fmla="*/ 23486 h 998846"/>
                <a:gd name="connsiteX4" fmla="*/ 45720 w 1798320"/>
                <a:gd name="connsiteY4" fmla="*/ 998846 h 998846"/>
                <a:gd name="connsiteX0" fmla="*/ 45720 w 1798320"/>
                <a:gd name="connsiteY0" fmla="*/ 1002495 h 1002495"/>
                <a:gd name="connsiteX1" fmla="*/ 1798320 w 1798320"/>
                <a:gd name="connsiteY1" fmla="*/ 994875 h 1002495"/>
                <a:gd name="connsiteX2" fmla="*/ 1790700 w 1798320"/>
                <a:gd name="connsiteY2" fmla="*/ 11895 h 1002495"/>
                <a:gd name="connsiteX3" fmla="*/ 0 w 1798320"/>
                <a:gd name="connsiteY3" fmla="*/ 27135 h 1002495"/>
                <a:gd name="connsiteX4" fmla="*/ 45720 w 1798320"/>
                <a:gd name="connsiteY4" fmla="*/ 1002495 h 1002495"/>
                <a:gd name="connsiteX0" fmla="*/ 0 w 1936750"/>
                <a:gd name="connsiteY0" fmla="*/ 1085045 h 1085045"/>
                <a:gd name="connsiteX1" fmla="*/ 1936750 w 1936750"/>
                <a:gd name="connsiteY1" fmla="*/ 994875 h 1085045"/>
                <a:gd name="connsiteX2" fmla="*/ 1929130 w 1936750"/>
                <a:gd name="connsiteY2" fmla="*/ 11895 h 1085045"/>
                <a:gd name="connsiteX3" fmla="*/ 138430 w 1936750"/>
                <a:gd name="connsiteY3" fmla="*/ 27135 h 1085045"/>
                <a:gd name="connsiteX4" fmla="*/ 0 w 1936750"/>
                <a:gd name="connsiteY4" fmla="*/ 1085045 h 1085045"/>
                <a:gd name="connsiteX0" fmla="*/ 9207 w 1945957"/>
                <a:gd name="connsiteY0" fmla="*/ 1185193 h 1185193"/>
                <a:gd name="connsiteX1" fmla="*/ 1945957 w 1945957"/>
                <a:gd name="connsiteY1" fmla="*/ 1095023 h 1185193"/>
                <a:gd name="connsiteX2" fmla="*/ 1938337 w 1945957"/>
                <a:gd name="connsiteY2" fmla="*/ 112043 h 1185193"/>
                <a:gd name="connsiteX3" fmla="*/ 0 w 1945957"/>
                <a:gd name="connsiteY3" fmla="*/ 3458 h 1185193"/>
                <a:gd name="connsiteX4" fmla="*/ 9207 w 1945957"/>
                <a:gd name="connsiteY4" fmla="*/ 1185193 h 1185193"/>
                <a:gd name="connsiteX0" fmla="*/ 9207 w 2079307"/>
                <a:gd name="connsiteY0" fmla="*/ 1185193 h 1195035"/>
                <a:gd name="connsiteX1" fmla="*/ 2079307 w 2079307"/>
                <a:gd name="connsiteY1" fmla="*/ 1195035 h 1195035"/>
                <a:gd name="connsiteX2" fmla="*/ 1938337 w 2079307"/>
                <a:gd name="connsiteY2" fmla="*/ 112043 h 1195035"/>
                <a:gd name="connsiteX3" fmla="*/ 0 w 2079307"/>
                <a:gd name="connsiteY3" fmla="*/ 3458 h 1195035"/>
                <a:gd name="connsiteX4" fmla="*/ 9207 w 2079307"/>
                <a:gd name="connsiteY4" fmla="*/ 1185193 h 1195035"/>
                <a:gd name="connsiteX0" fmla="*/ 9207 w 2079307"/>
                <a:gd name="connsiteY0" fmla="*/ 1200074 h 1209916"/>
                <a:gd name="connsiteX1" fmla="*/ 2079307 w 2079307"/>
                <a:gd name="connsiteY1" fmla="*/ 1209916 h 1209916"/>
                <a:gd name="connsiteX2" fmla="*/ 2076449 w 2079307"/>
                <a:gd name="connsiteY2" fmla="*/ 17386 h 1209916"/>
                <a:gd name="connsiteX3" fmla="*/ 0 w 2079307"/>
                <a:gd name="connsiteY3" fmla="*/ 18339 h 1209916"/>
                <a:gd name="connsiteX4" fmla="*/ 9207 w 2079307"/>
                <a:gd name="connsiteY4" fmla="*/ 1200074 h 1209916"/>
                <a:gd name="connsiteX0" fmla="*/ 9207 w 2079307"/>
                <a:gd name="connsiteY0" fmla="*/ 1182688 h 1192530"/>
                <a:gd name="connsiteX1" fmla="*/ 2079307 w 2079307"/>
                <a:gd name="connsiteY1" fmla="*/ 1192530 h 1192530"/>
                <a:gd name="connsiteX2" fmla="*/ 2076449 w 2079307"/>
                <a:gd name="connsiteY2" fmla="*/ 0 h 1192530"/>
                <a:gd name="connsiteX3" fmla="*/ 0 w 2079307"/>
                <a:gd name="connsiteY3" fmla="*/ 953 h 1192530"/>
                <a:gd name="connsiteX4" fmla="*/ 9207 w 2079307"/>
                <a:gd name="connsiteY4" fmla="*/ 1182688 h 1192530"/>
                <a:gd name="connsiteX0" fmla="*/ 9207 w 2079307"/>
                <a:gd name="connsiteY0" fmla="*/ 1182688 h 1192530"/>
                <a:gd name="connsiteX1" fmla="*/ 2079307 w 2079307"/>
                <a:gd name="connsiteY1" fmla="*/ 1192530 h 1192530"/>
                <a:gd name="connsiteX2" fmla="*/ 2076449 w 2079307"/>
                <a:gd name="connsiteY2" fmla="*/ 0 h 1192530"/>
                <a:gd name="connsiteX3" fmla="*/ 0 w 2079307"/>
                <a:gd name="connsiteY3" fmla="*/ 953 h 1192530"/>
                <a:gd name="connsiteX4" fmla="*/ 9207 w 2079307"/>
                <a:gd name="connsiteY4" fmla="*/ 1182688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07" h="1192530">
                  <a:moveTo>
                    <a:pt x="9207" y="1182688"/>
                  </a:moveTo>
                  <a:lnTo>
                    <a:pt x="2079307" y="1192530"/>
                  </a:lnTo>
                  <a:cubicBezTo>
                    <a:pt x="2078354" y="795020"/>
                    <a:pt x="2077402" y="397510"/>
                    <a:pt x="2076449" y="0"/>
                  </a:cubicBezTo>
                  <a:lnTo>
                    <a:pt x="0" y="953"/>
                  </a:lnTo>
                  <a:lnTo>
                    <a:pt x="9207" y="1182688"/>
                  </a:lnTo>
                  <a:close/>
                </a:path>
              </a:pathLst>
            </a:custGeom>
            <a:solidFill>
              <a:srgbClr val="FEF1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147" name="Picture 3" descr="C:\Users\Temp45\Desktop\coolguywalking.gif"/>
            <p:cNvPicPr>
              <a:picLocks noChangeAspect="1" noChangeArrowheads="1" noCrop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51" y="2317329"/>
              <a:ext cx="915042" cy="87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5745" l="9677" r="995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6" y="2926738"/>
            <a:ext cx="2063274" cy="19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26575" y="1962150"/>
            <a:ext cx="2672034" cy="658155"/>
          </a:xfrm>
          <a:prstGeom prst="rect">
            <a:avLst/>
          </a:prstGeom>
          <a:solidFill>
            <a:srgbClr val="FFFF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5948712" y="1943100"/>
            <a:ext cx="2424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Wire of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Lead </a:t>
            </a:r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</a:rPr>
              <a:t>and</a:t>
            </a:r>
            <a:r>
              <a:rPr lang="en-US" b="1" dirty="0">
                <a:solidFill>
                  <a:srgbClr val="CC3300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Tin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903027" y="2266949"/>
            <a:ext cx="22894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</a:rPr>
              <a:t>(Low Melting Point)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01216" y="3060953"/>
            <a:ext cx="1043524" cy="652290"/>
            <a:chOff x="3648224" y="-1226707"/>
            <a:chExt cx="1043524" cy="652290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3648224" y="-1226707"/>
              <a:ext cx="1043524" cy="629752"/>
            </a:xfrm>
            <a:prstGeom prst="wedgeRoundRectCallout">
              <a:avLst>
                <a:gd name="adj1" fmla="val -44522"/>
                <a:gd name="adj2" fmla="val -76364"/>
                <a:gd name="adj3" fmla="val 16667"/>
              </a:avLst>
            </a:prstGeom>
            <a:solidFill>
              <a:srgbClr val="D60093">
                <a:alpha val="80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76530" y="-1220748"/>
              <a:ext cx="98342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n w="1905"/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Wire melts </a:t>
              </a:r>
              <a:endPara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173864" y="3089581"/>
            <a:ext cx="1262664" cy="762000"/>
            <a:chOff x="3538654" y="-1292831"/>
            <a:chExt cx="1262664" cy="762000"/>
          </a:xfrm>
        </p:grpSpPr>
        <p:sp>
          <p:nvSpPr>
            <p:cNvPr id="92" name="Rounded Rectangular Callout 91"/>
            <p:cNvSpPr/>
            <p:nvPr/>
          </p:nvSpPr>
          <p:spPr>
            <a:xfrm>
              <a:off x="3538654" y="-1292831"/>
              <a:ext cx="1262664" cy="762000"/>
            </a:xfrm>
            <a:prstGeom prst="wedgeRoundRectCallout">
              <a:avLst>
                <a:gd name="adj1" fmla="val -56552"/>
                <a:gd name="adj2" fmla="val -79514"/>
                <a:gd name="adj3" fmla="val 16667"/>
              </a:avLst>
            </a:prstGeom>
            <a:solidFill>
              <a:srgbClr val="D60093">
                <a:alpha val="80000"/>
              </a:srgb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575013" y="-1234996"/>
              <a:ext cx="118994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n w="1905"/>
                  <a:solidFill>
                    <a:schemeClr val="bg1"/>
                  </a:solidFill>
                  <a:latin typeface="Century Gothic" panose="020B0502020202020204" pitchFamily="34" charset="0"/>
                </a:rPr>
                <a:t>Circuit is broken</a:t>
              </a:r>
              <a:endParaRPr 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92005" y="2287467"/>
            <a:ext cx="1864225" cy="922020"/>
            <a:chOff x="3631866" y="-1372841"/>
            <a:chExt cx="1864225" cy="922020"/>
          </a:xfrm>
        </p:grpSpPr>
        <p:sp>
          <p:nvSpPr>
            <p:cNvPr id="97" name="Rounded Rectangular Callout 96"/>
            <p:cNvSpPr/>
            <p:nvPr/>
          </p:nvSpPr>
          <p:spPr>
            <a:xfrm>
              <a:off x="3631866" y="-1372841"/>
              <a:ext cx="1864225" cy="922020"/>
            </a:xfrm>
            <a:prstGeom prst="wedgeRoundRectCallout">
              <a:avLst>
                <a:gd name="adj1" fmla="val -15875"/>
                <a:gd name="adj2" fmla="val 80560"/>
                <a:gd name="adj3" fmla="val 16667"/>
              </a:avLst>
            </a:prstGeom>
            <a:solidFill>
              <a:srgbClr val="D60093">
                <a:alpha val="6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752529" y="-1321560"/>
              <a:ext cx="163465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ln w="1905"/>
                  <a:solidFill>
                    <a:schemeClr val="bg1"/>
                  </a:solidFill>
                  <a:latin typeface="Century Gothic" panose="020B0502020202020204" pitchFamily="34" charset="0"/>
                </a:rPr>
                <a:t>Appliance is protected from damage </a:t>
              </a:r>
              <a:endParaRPr lang="en-US" sz="1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06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1563 0.01667 L -0.01771 0.07037 L -0.00834 0.14259 L 0.01458 0.23889 L 0.04062 0.27222 L 0.09271 0.26667 L 0.11875 0.27778 L 0.14791 0.33704 L 0.15625 0.35741 L 0.17812 0.34074 L 0.225 0.36852 L 0.28854 0.37037 L 0.28646 0.32778 L 0.4625 0.32778 L 0.46146 0.36481 L 0.51771 0.36852 L 0.60416 0.33704 L 0.62291 0.33704 L 0.62916 0.35741 L 0.60729 0.43704 L 0.60833 0.48333 L 0.63854 0.56296 L 0.6375 0.6037 L 0.60833 0.62963 L 0.44375 0.64259 L 0.39166 0.62963 L 0.36354 0.57222 L 0.34791 0.56296 L 0.3125 0.57592 L 0.26771 0.60926 L 0.225 0.61481 L 0.19062 0.6037 L 0.17604 0.6 " pathEditMode="relative" ptsTypes="AAAAAAAAAAAAAAAAAAAAAAAAAAAAAAAAAA">
                                      <p:cBhvr>
                                        <p:cTn id="98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65432E-6 L -0.00695 0.09135 L 0.01666 0.21481 L 0.04305 0.27407 L 0.11388 0.26913 L 0.13888 0.29629 L 0.16111 0.3432 L 0.17361 0.37036 L 0.18472 0.34567 L 0.19305 0.33827 L 0.23472 0.3679 L 0.3 0.3753 L 0.3 0.33086 L 0.475 0.3358 L 0.47361 0.37283 L 0.52916 0.3679 L 0.6125 0.34073 L 0.63333 0.3358 L 0.64027 0.35308 L 0.62361 0.42222 L 0.6375 0.55061 L 0.64861 0.59752 L 0.63055 0.62222 L 0.56805 0.6395 L 0.45833 0.6395 L 0.41111 0.63456 L 0.36805 0.57036 L 0.33611 0.5679 L 0.27361 0.61481 L 0.23333 0.61481 L 0.18472 0.60246 " pathEditMode="relative" ptsTypes="AAAAAAAAAAAAAAAAAAAAAAAAAAAAAAA">
                                      <p:cBhvr>
                                        <p:cTn id="124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82716E-6 L -0.00729 0.08333 L 0.01875 0.22407 L 0.0448 0.27222 L 0.12396 0.26481 L 0.15834 0.33703 L 0.17188 0.35555 L 0.19688 0.33148 L 0.23959 0.36851 L 0.30417 0.36851 L 0.30209 0.32222 L 0.37118 0.32623 " pathEditMode="relative" rAng="0" ptsTypes="AAAAAAAAAAAA">
                                      <p:cBhvr>
                                        <p:cTn id="14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4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82" grpId="0" animBg="1"/>
      <p:bldP spid="89" grpId="0" animBg="1"/>
      <p:bldP spid="106" grpId="0"/>
      <p:bldP spid="109" grpId="0" animBg="1"/>
      <p:bldP spid="120" grpId="0"/>
      <p:bldP spid="131" grpId="0"/>
      <p:bldP spid="132" grpId="0"/>
      <p:bldP spid="6" grpId="0" animBg="1"/>
      <p:bldP spid="104" grpId="0"/>
      <p:bldP spid="1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41400" y="470295"/>
            <a:ext cx="4025502" cy="374315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405389" y="1057262"/>
            <a:ext cx="5245398" cy="3355926"/>
          </a:xfrm>
          <a:prstGeom prst="roundRect">
            <a:avLst>
              <a:gd name="adj" fmla="val 61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89250" y="528621"/>
            <a:ext cx="1188720" cy="279588"/>
          </a:xfrm>
          <a:prstGeom prst="rect">
            <a:avLst/>
          </a:prstGeom>
          <a:gradFill flip="none" rotWithShape="1">
            <a:gsLst>
              <a:gs pos="29000">
                <a:srgbClr val="00FFFF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 w="11430"/>
              <a:solidFill>
                <a:srgbClr val="8330D6"/>
              </a:solidFill>
              <a:uLnTx/>
              <a:uFillTx/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3460" y="444500"/>
            <a:ext cx="4071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000" b="1" kern="0" dirty="0"/>
              <a:t>(M R </a:t>
            </a:r>
            <a:r>
              <a:rPr lang="en-US" sz="2000" b="1" kern="0" dirty="0" smtClean="0"/>
              <a:t>I) </a:t>
            </a:r>
            <a:r>
              <a:rPr kumimoji="0" lang="en-US" sz="2000" b="1" i="0" u="none" strike="noStrike" kern="0" normalizeH="0" baseline="0" noProof="0" dirty="0" smtClean="0">
                <a:uLnTx/>
                <a:uFillTx/>
                <a:latin typeface="+mj-lt"/>
              </a:rPr>
              <a:t>Magnetic Resonance Imaging</a:t>
            </a:r>
            <a:endParaRPr kumimoji="0" lang="en-US" sz="2000" b="1" i="0" u="none" strike="noStrike" kern="0" normalizeH="0" baseline="0" noProof="0" dirty="0">
              <a:uLnTx/>
              <a:uFillTx/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389" y="1059875"/>
            <a:ext cx="5220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marR="0" lvl="0" indent="-3381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Electric current produces magnetic field, even if the current is very weak.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5389" y="1614413"/>
            <a:ext cx="523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marR="0" lvl="0" indent="-3381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Ion current (very weak) which travels along the nerve cells in our body produces magnetic fields.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5389" y="2168951"/>
            <a:ext cx="524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marR="0" lvl="0" indent="-3381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If  we touch something, our nerves carry an electrical, impulse to the muscles we need to use.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5390" y="2723489"/>
            <a:ext cx="5245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marR="0" lvl="0" indent="-3381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This produces weak magnetic field. Heart and brain are the two main organs where significant magnetic fields can be produced.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5390" y="3524250"/>
            <a:ext cx="522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8138" marR="0" lvl="0" indent="-33813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This forms the basis of obtaining images of heart and brain.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This is done by using a technique called Magnetic Resonance Imagining (MRI).</a:t>
            </a:r>
          </a:p>
        </p:txBody>
      </p:sp>
      <p:pic>
        <p:nvPicPr>
          <p:cNvPr id="22" name="Picture 21" descr="mri_scanner_for_sale.jpg"/>
          <p:cNvPicPr>
            <a:picLocks noChangeAspect="1"/>
          </p:cNvPicPr>
          <p:nvPr/>
        </p:nvPicPr>
        <p:blipFill>
          <a:blip r:embed="rId2" cstate="print"/>
          <a:srcRect l="3750"/>
          <a:stretch>
            <a:fillRect/>
          </a:stretch>
        </p:blipFill>
        <p:spPr>
          <a:xfrm>
            <a:off x="4343400" y="1047750"/>
            <a:ext cx="419100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mri_wom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232585" cy="3886200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24" name="Picture 23" descr="iStock_000008665962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50" y="742950"/>
            <a:ext cx="3028950" cy="4038600"/>
          </a:xfrm>
          <a:prstGeom prst="rect">
            <a:avLst/>
          </a:prstGeom>
        </p:spPr>
      </p:pic>
      <p:pic>
        <p:nvPicPr>
          <p:cNvPr id="25" name="Picture 24" descr="mri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888" y="878124"/>
            <a:ext cx="3054989" cy="3980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Flowchart: Connector 25"/>
          <p:cNvSpPr/>
          <p:nvPr/>
        </p:nvSpPr>
        <p:spPr>
          <a:xfrm flipH="1">
            <a:off x="7086600" y="1066800"/>
            <a:ext cx="54000" cy="54000"/>
          </a:xfrm>
          <a:prstGeom prst="flowChartConnector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lowchart: Connector 26"/>
          <p:cNvSpPr/>
          <p:nvPr/>
        </p:nvSpPr>
        <p:spPr>
          <a:xfrm flipV="1">
            <a:off x="7086600" y="1051950"/>
            <a:ext cx="72000" cy="72000"/>
          </a:xfrm>
          <a:prstGeom prst="flowChartConnector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glow rad="228600">
              <a:srgbClr val="F79646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122426" y="1366574"/>
            <a:ext cx="3394309" cy="848070"/>
            <a:chOff x="1224773" y="1015064"/>
            <a:chExt cx="3394309" cy="9003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1240160" y="1015064"/>
              <a:ext cx="3378922" cy="900348"/>
            </a:xfrm>
            <a:prstGeom prst="wedgeRoundRectCallout">
              <a:avLst>
                <a:gd name="adj1" fmla="val -46316"/>
                <a:gd name="adj2" fmla="val -113344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24773" y="1032691"/>
              <a:ext cx="3387704" cy="88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Tendency of a system to oscillate with greater amplitude at some frequency than at other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79724" y="1762236"/>
            <a:ext cx="2183460" cy="663024"/>
            <a:chOff x="1289481" y="975849"/>
            <a:chExt cx="2183460" cy="703893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1289481" y="975849"/>
              <a:ext cx="2183460" cy="703893"/>
            </a:xfrm>
            <a:prstGeom prst="wedgeRoundRectCallout">
              <a:avLst>
                <a:gd name="adj1" fmla="val 73394"/>
                <a:gd name="adj2" fmla="val -33273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81344" y="1032692"/>
              <a:ext cx="2078771" cy="620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MRI machine used to diagnose diseases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16278" y="1886711"/>
            <a:ext cx="2155783" cy="684070"/>
            <a:chOff x="1186672" y="957996"/>
            <a:chExt cx="2155783" cy="726241"/>
          </a:xfrm>
        </p:grpSpPr>
        <p:sp>
          <p:nvSpPr>
            <p:cNvPr id="42" name="Rounded Rectangular Callout 41"/>
            <p:cNvSpPr/>
            <p:nvPr/>
          </p:nvSpPr>
          <p:spPr>
            <a:xfrm>
              <a:off x="1245167" y="957996"/>
              <a:ext cx="1997396" cy="726241"/>
            </a:xfrm>
            <a:prstGeom prst="wedgeRoundRectCallout">
              <a:avLst>
                <a:gd name="adj1" fmla="val -68520"/>
                <a:gd name="adj2" fmla="val 118196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86672" y="1002355"/>
              <a:ext cx="2155783" cy="620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Patient is made to lie in the machine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316073" y="1855765"/>
            <a:ext cx="2292647" cy="836306"/>
            <a:chOff x="1029110" y="1024960"/>
            <a:chExt cx="2292647" cy="887862"/>
          </a:xfrm>
        </p:grpSpPr>
        <p:sp>
          <p:nvSpPr>
            <p:cNvPr id="45" name="Rounded Rectangular Callout 44"/>
            <p:cNvSpPr/>
            <p:nvPr/>
          </p:nvSpPr>
          <p:spPr>
            <a:xfrm>
              <a:off x="1141310" y="1026667"/>
              <a:ext cx="2020865" cy="886155"/>
            </a:xfrm>
            <a:prstGeom prst="wedgeRoundRectCallout">
              <a:avLst>
                <a:gd name="adj1" fmla="val -83520"/>
                <a:gd name="adj2" fmla="val 54512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29110" y="1024960"/>
              <a:ext cx="2292647" cy="882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Machine senses the magnetic field of the body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764102" y="1117602"/>
            <a:ext cx="1456538" cy="338554"/>
            <a:chOff x="1523216" y="1033999"/>
            <a:chExt cx="1456538" cy="359424"/>
          </a:xfrm>
        </p:grpSpPr>
        <p:sp>
          <p:nvSpPr>
            <p:cNvPr id="48" name="Rounded Rectangular Callout 47"/>
            <p:cNvSpPr/>
            <p:nvPr/>
          </p:nvSpPr>
          <p:spPr>
            <a:xfrm>
              <a:off x="1523216" y="1042305"/>
              <a:ext cx="1456538" cy="346119"/>
            </a:xfrm>
            <a:prstGeom prst="wedgeRoundRectCallout">
              <a:avLst>
                <a:gd name="adj1" fmla="val 67876"/>
                <a:gd name="adj2" fmla="val 17088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527893" y="1033999"/>
              <a:ext cx="1447940" cy="359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Creating image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711843" y="2570026"/>
            <a:ext cx="2356384" cy="642674"/>
            <a:chOff x="924294" y="552535"/>
            <a:chExt cx="2356384" cy="682290"/>
          </a:xfrm>
        </p:grpSpPr>
        <p:sp>
          <p:nvSpPr>
            <p:cNvPr id="51" name="Rounded Rectangular Callout 50"/>
            <p:cNvSpPr/>
            <p:nvPr/>
          </p:nvSpPr>
          <p:spPr>
            <a:xfrm>
              <a:off x="924294" y="552535"/>
              <a:ext cx="2356384" cy="682290"/>
            </a:xfrm>
            <a:prstGeom prst="wedgeRoundRectCallout">
              <a:avLst>
                <a:gd name="adj1" fmla="val 81185"/>
                <a:gd name="adj2" fmla="val 37774"/>
                <a:gd name="adj3" fmla="val 16667"/>
              </a:avLst>
            </a:prstGeom>
            <a:solidFill>
              <a:srgbClr val="CCFF33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78146" y="577765"/>
              <a:ext cx="2145283" cy="620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j-lt"/>
                </a:rPr>
                <a:t>Impulse traveling from brain to organs</a:t>
              </a:r>
              <a:endParaRPr lang="en-US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2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99 0.00586 L 0.0099 0.10521 L -0.05035 0.17834 L -0.07882 0.28972 L -0.09826 0.40296 L -0.16962 0.5631 " pathEditMode="relative" rAng="0" ptsTypes="AAAAAA">
                                      <p:cBhvr>
                                        <p:cTn id="10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85" y="2786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451 0.0071 L 0.01076 0.10182 L 0.06094 0.17896 L 0.09965 0.28695 L 0.13837 0.39248 L 0.14983 0.46714 " pathEditMode="relative" rAng="0" ptsTypes="AAAAAA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22987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31" grpId="0" animBg="1"/>
      <p:bldP spid="31" grpId="1" animBg="1"/>
      <p:bldP spid="21" grpId="0"/>
      <p:bldP spid="15" grpId="0" build="p"/>
      <p:bldP spid="16" grpId="0" build="p"/>
      <p:bldP spid="17" grpId="0" build="p"/>
      <p:bldP spid="18" grpId="0" build="p"/>
      <p:bldP spid="19" grpId="0" build="p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23989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a4305a8c9d3be0e84673769e44c16159b4d27f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14663</TotalTime>
  <Words>704</Words>
  <Application>Microsoft Office PowerPoint</Application>
  <PresentationFormat>On-screen Show (16:9)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Aharoni</vt:lpstr>
      <vt:lpstr>Arial</vt:lpstr>
      <vt:lpstr>Berlin Sans FB Demi</vt:lpstr>
      <vt:lpstr>Bookman Old Style</vt:lpstr>
      <vt:lpstr>Calibri</vt:lpstr>
      <vt:lpstr>Century Gothic</vt:lpstr>
      <vt:lpstr>Symbol</vt:lpstr>
      <vt:lpstr>Tahoma</vt:lpstr>
      <vt:lpstr>Vani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1459</cp:revision>
  <dcterms:created xsi:type="dcterms:W3CDTF">2013-07-31T12:47:49Z</dcterms:created>
  <dcterms:modified xsi:type="dcterms:W3CDTF">2022-04-25T03:24:38Z</dcterms:modified>
</cp:coreProperties>
</file>